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82" r:id="rId13"/>
    <p:sldId id="279" r:id="rId14"/>
    <p:sldId id="283" r:id="rId15"/>
    <p:sldId id="280" r:id="rId16"/>
    <p:sldId id="281" r:id="rId17"/>
    <p:sldId id="266" r:id="rId18"/>
    <p:sldId id="271" r:id="rId19"/>
    <p:sldId id="275" r:id="rId2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32" autoAdjust="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7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B29C59-079C-4E82-A10F-06693F360526}" type="datetime1">
              <a:rPr lang="ko-KR" altLang="en-US" smtClean="0">
                <a:latin typeface="+mj-ea"/>
                <a:ea typeface="+mj-ea"/>
              </a:rPr>
              <a:t>2022-12-01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B95B5C-AE81-486B-8299-C690ADF087B7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0B7558AD-C512-43D0-A6B6-E5272DE11B11}" type="datetime1">
              <a:rPr lang="ko-KR" altLang="en-US" smtClean="0"/>
              <a:pPr/>
              <a:t>2022-12-01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6922D2F8-28A7-48E8-ADD3-E9583D47D83D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536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n-US" altLang="ko-KR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297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987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415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n-US" altLang="ko-KR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969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n-US" altLang="ko-KR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594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n-US" altLang="ko-KR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307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n-US" altLang="ko-KR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907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203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28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744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19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n-US" altLang="ko-KR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710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n-US" altLang="ko-KR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779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sz="4800" b="1" cap="all" spc="4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영업 기회 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래픽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sz="2800" b="1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5400" b="1" cap="all" spc="4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</a:t>
            </a:r>
          </a:p>
        </p:txBody>
      </p:sp>
      <p:sp>
        <p:nvSpPr>
          <p:cNvPr id="26" name="텍스트 개체 틀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 추가</a:t>
            </a:r>
          </a:p>
        </p:txBody>
      </p:sp>
      <p:sp>
        <p:nvSpPr>
          <p:cNvPr id="27" name="텍스트 개체 틀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 추가</a:t>
            </a:r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5400" b="1" cap="all" spc="4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</a:t>
            </a:r>
          </a:p>
        </p:txBody>
      </p:sp>
      <p:sp>
        <p:nvSpPr>
          <p:cNvPr id="29" name="텍스트 개체 틀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 추가</a:t>
            </a:r>
          </a:p>
        </p:txBody>
      </p:sp>
      <p:sp>
        <p:nvSpPr>
          <p:cNvPr id="30" name="텍스트 개체 틀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 추가</a:t>
            </a:r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5400" b="1" cap="all" spc="4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</a:t>
            </a:r>
          </a:p>
        </p:txBody>
      </p:sp>
      <p:sp>
        <p:nvSpPr>
          <p:cNvPr id="32" name="텍스트 개체 틀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 추가</a:t>
            </a:r>
          </a:p>
        </p:txBody>
      </p:sp>
      <p:sp>
        <p:nvSpPr>
          <p:cNvPr id="33" name="텍스트 개체 틀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 추가</a:t>
            </a:r>
          </a:p>
        </p:txBody>
      </p:sp>
      <p:sp>
        <p:nvSpPr>
          <p:cNvPr id="21" name="바닥글 개체 틀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2" name="슬라이드 번호 개체 틀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8D1FC6F8-0BCD-47E9-9C64-690771D9C143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3" name="날짜 개체 틀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cap="all" noProof="0"/>
              <a:t>20XX</a:t>
            </a:r>
            <a:r>
              <a:rPr lang="ko-KR" altLang="en-US" cap="all" noProof="0"/>
              <a:t>년 </a:t>
            </a:r>
            <a:r>
              <a:rPr lang="en-US" altLang="ko-KR" cap="all" noProof="0"/>
              <a:t>5</a:t>
            </a:r>
            <a:r>
              <a:rPr lang="ko-KR" altLang="en-US" cap="all" noProof="0"/>
              <a:t>월 </a:t>
            </a:r>
            <a:r>
              <a:rPr lang="en-US" altLang="ko-KR" cap="all" noProof="0"/>
              <a:t>21</a:t>
            </a:r>
            <a:r>
              <a:rPr lang="ko-KR" altLang="en-US" cap="all" noProof="0"/>
              <a:t>일</a:t>
            </a:r>
            <a:endParaRPr lang="ko-KR" altLang="en-US" cap="all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경쟁 업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래픽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sz="2800" b="1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600" b="1" cap="all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 추가</a:t>
            </a:r>
          </a:p>
        </p:txBody>
      </p:sp>
      <p:sp>
        <p:nvSpPr>
          <p:cNvPr id="25" name="텍스트 개체 틀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여기에 텍스트 추가</a:t>
            </a:r>
          </a:p>
        </p:txBody>
      </p:sp>
      <p:sp>
        <p:nvSpPr>
          <p:cNvPr id="26" name="텍스트 개체 틀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600" b="1" cap="all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 추가</a:t>
            </a:r>
          </a:p>
        </p:txBody>
      </p:sp>
      <p:sp>
        <p:nvSpPr>
          <p:cNvPr id="27" name="텍스트 개체 틀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여기에 텍스트 추가</a:t>
            </a:r>
          </a:p>
        </p:txBody>
      </p:sp>
      <p:sp>
        <p:nvSpPr>
          <p:cNvPr id="21" name="바닥글 개체 틀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2" name="슬라이드 번호 개체 틀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8D1FC6F8-0BCD-47E9-9C64-690771D9C143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3" name="날짜 개체 틀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cap="all" noProof="0"/>
              <a:t>20XX</a:t>
            </a:r>
            <a:r>
              <a:rPr lang="ko-KR" altLang="en-US" cap="all" noProof="0"/>
              <a:t>년 </a:t>
            </a:r>
            <a:r>
              <a:rPr lang="en-US" altLang="ko-KR" cap="all" noProof="0"/>
              <a:t>5</a:t>
            </a:r>
            <a:r>
              <a:rPr lang="ko-KR" altLang="en-US" cap="all" noProof="0"/>
              <a:t>월 </a:t>
            </a:r>
            <a:r>
              <a:rPr lang="en-US" altLang="ko-KR" cap="all" noProof="0"/>
              <a:t>21</a:t>
            </a:r>
            <a:r>
              <a:rPr lang="ko-KR" altLang="en-US" cap="all" noProof="0"/>
              <a:t>일</a:t>
            </a:r>
            <a:endParaRPr lang="ko-KR" altLang="en-US" cap="all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경쟁 업체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sz="2800" b="1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32" name="텍스트 개체 틀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0" name="텍스트 개체 틀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800" b="1" cap="all" spc="200" baseline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4" name="텍스트 개체 틀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9" name="텍스트 개체 틀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8" name="텍스트 개체 틀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4" name="텍스트 개체 틀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2" name="텍스트 개체 틀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800" b="1" cap="all" spc="200" baseline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6" name="텍스트 개체 틀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800" b="1" cap="all" spc="200" baseline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8" name="텍스트 개체 틀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800" b="1" cap="all" spc="200" baseline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(S)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바닥글 개체 틀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2" name="슬라이드 번호 개체 틀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8D1FC6F8-0BCD-47E9-9C64-690771D9C143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3" name="날짜 개체 틀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cap="all" noProof="0"/>
              <a:t>20XX</a:t>
            </a:r>
            <a:r>
              <a:rPr lang="ko-KR" altLang="en-US" cap="all" noProof="0"/>
              <a:t>년 </a:t>
            </a:r>
            <a:r>
              <a:rPr lang="en-US" altLang="ko-KR" cap="all" noProof="0"/>
              <a:t>5</a:t>
            </a:r>
            <a:r>
              <a:rPr lang="ko-KR" altLang="en-US" cap="all" noProof="0"/>
              <a:t>월 </a:t>
            </a:r>
            <a:r>
              <a:rPr lang="en-US" altLang="ko-KR" cap="all" noProof="0"/>
              <a:t>21</a:t>
            </a:r>
            <a:r>
              <a:rPr lang="ko-KR" altLang="en-US" cap="all" noProof="0"/>
              <a:t>일</a:t>
            </a:r>
            <a:endParaRPr lang="ko-KR" altLang="en-US" cap="all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성장 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sz="2800" b="1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8" name="텍스트 개체 틀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 추가</a:t>
            </a:r>
          </a:p>
        </p:txBody>
      </p:sp>
      <p:sp>
        <p:nvSpPr>
          <p:cNvPr id="10" name="텍스트 개체 틀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0" name="텍스트 개체 틀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1" name="텍스트 개체 틀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텍스트 개체 틀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2" name="바닥글 개체 틀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3" name="슬라이드 번호 개체 틀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8D1FC6F8-0BCD-47E9-9C64-690771D9C143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4" name="날짜 개체 틀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cap="all" noProof="0"/>
              <a:t>20XX</a:t>
            </a:r>
            <a:r>
              <a:rPr lang="ko-KR" altLang="en-US" cap="all" noProof="0"/>
              <a:t>년 </a:t>
            </a:r>
            <a:r>
              <a:rPr lang="en-US" altLang="ko-KR" cap="all" noProof="0"/>
              <a:t>5</a:t>
            </a:r>
            <a:r>
              <a:rPr lang="ko-KR" altLang="en-US" cap="all" noProof="0"/>
              <a:t>월 </a:t>
            </a:r>
            <a:r>
              <a:rPr lang="en-US" altLang="ko-KR" cap="all" noProof="0"/>
              <a:t>21</a:t>
            </a:r>
            <a:r>
              <a:rPr lang="ko-KR" altLang="en-US" cap="all" noProof="0"/>
              <a:t>일</a:t>
            </a:r>
            <a:endParaRPr lang="ko-KR" altLang="en-US" cap="all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유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래픽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sz="2800" b="1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0" name="텍스트 개체 틀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 추가</a:t>
            </a:r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600" b="1" cap="none" spc="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600" b="1" cap="none" spc="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바닥글 개체 틀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3" name="슬라이드 번호 개체 틀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8D1FC6F8-0BCD-47E9-9C64-690771D9C143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4" name="날짜 개체 틀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cap="all" noProof="0"/>
              <a:t>20XX</a:t>
            </a:r>
            <a:r>
              <a:rPr lang="ko-KR" altLang="en-US" cap="all" noProof="0"/>
              <a:t>년 </a:t>
            </a:r>
            <a:r>
              <a:rPr lang="en-US" altLang="ko-KR" cap="all" noProof="0"/>
              <a:t>5</a:t>
            </a:r>
            <a:r>
              <a:rPr lang="ko-KR" altLang="en-US" cap="all" noProof="0"/>
              <a:t>월 </a:t>
            </a:r>
            <a:r>
              <a:rPr lang="en-US" altLang="ko-KR" cap="all" noProof="0"/>
              <a:t>21</a:t>
            </a:r>
            <a:r>
              <a:rPr lang="ko-KR" altLang="en-US" cap="all" noProof="0"/>
              <a:t>일</a:t>
            </a:r>
            <a:endParaRPr lang="ko-KR" altLang="en-US" cap="all" noProof="0">
              <a:latin typeface="맑은 고딕" panose="020B0503020000020004" pitchFamily="50" charset="-127"/>
            </a:endParaRPr>
          </a:p>
        </p:txBody>
      </p:sp>
      <p:sp>
        <p:nvSpPr>
          <p:cNvPr id="34" name="내용 개체 틀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년 작업 계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그래픽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직선 연결선(S)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(S)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(S)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(S)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(S)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(S)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(S)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(S)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(S)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(S)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(S)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sz="2800" b="1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21" name="텍스트 개체 틀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2" name="텍스트 개체 틀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3" name="텍스트 개체 틀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3" name="텍스트 개체 틀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800" b="1" cap="none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연도 추가</a:t>
            </a:r>
          </a:p>
        </p:txBody>
      </p:sp>
      <p:sp>
        <p:nvSpPr>
          <p:cNvPr id="42" name="텍스트 개체 틀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3" name="텍스트 개체 틀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4" name="텍스트 개체 틀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5" name="텍스트 개체 틀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6" name="텍스트 개체 틀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7" name="텍스트 개체 틀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8" name="텍스트 개체 틀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9" name="텍스트 개체 틀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0" name="텍스트 개체 틀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1" name="텍스트 개체 틀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2" name="텍스트 개체 틀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3" name="텍스트 개체 틀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4" name="텍스트 개체 틀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5" name="텍스트 개체 틀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26" name="텍스트 개체 틀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4" name="텍스트 개체 틀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800" b="1" cap="none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연도 추가</a:t>
            </a:r>
          </a:p>
        </p:txBody>
      </p:sp>
      <p:sp>
        <p:nvSpPr>
          <p:cNvPr id="66" name="텍스트 개체 틀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7" name="텍스트 개체 틀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8" name="텍스트 개체 틀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9" name="텍스트 개체 틀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0" name="텍스트 개체 틀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1" name="텍스트 개체 틀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2" name="텍스트 개체 틀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3" name="텍스트 개체 틀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4" name="텍스트 개체 틀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5" name="텍스트 개체 틀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6" name="텍스트 개체 틀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7" name="텍스트 개체 틀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직선 연결선(S)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(S)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(S)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(S)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(S)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(S)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(S)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(S)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(S)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(S)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(S)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바닥글 개체 틀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3" name="슬라이드 번호 개체 틀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8D1FC6F8-0BCD-47E9-9C64-690771D9C143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4" name="날짜 개체 틀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cap="all" noProof="0"/>
              <a:t>20XX</a:t>
            </a:r>
            <a:r>
              <a:rPr lang="ko-KR" altLang="en-US" cap="all" noProof="0"/>
              <a:t>년 </a:t>
            </a:r>
            <a:r>
              <a:rPr lang="en-US" altLang="ko-KR" cap="all" noProof="0"/>
              <a:t>5</a:t>
            </a:r>
            <a:r>
              <a:rPr lang="ko-KR" altLang="en-US" cap="all" noProof="0"/>
              <a:t>월 </a:t>
            </a:r>
            <a:r>
              <a:rPr lang="en-US" altLang="ko-KR" cap="all" noProof="0"/>
              <a:t>21</a:t>
            </a:r>
            <a:r>
              <a:rPr lang="ko-KR" altLang="en-US" cap="all" noProof="0"/>
              <a:t>일</a:t>
            </a:r>
            <a:endParaRPr lang="ko-KR" altLang="en-US" cap="all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재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래픽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sz="2800" b="1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바닥글 개체 틀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3" name="슬라이드 번호 개체 틀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8D1FC6F8-0BCD-47E9-9C64-690771D9C143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4" name="날짜 개체 틀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cap="all" noProof="0"/>
              <a:t>20XX</a:t>
            </a:r>
            <a:r>
              <a:rPr lang="ko-KR" altLang="en-US" cap="all" noProof="0"/>
              <a:t>년 </a:t>
            </a:r>
            <a:r>
              <a:rPr lang="en-US" altLang="ko-KR" cap="all" noProof="0"/>
              <a:t>5</a:t>
            </a:r>
            <a:r>
              <a:rPr lang="ko-KR" altLang="en-US" cap="all" noProof="0"/>
              <a:t>월 </a:t>
            </a:r>
            <a:r>
              <a:rPr lang="en-US" altLang="ko-KR" cap="all" noProof="0"/>
              <a:t>21</a:t>
            </a:r>
            <a:r>
              <a:rPr lang="ko-KR" altLang="en-US" cap="all" noProof="0"/>
              <a:t>일</a:t>
            </a:r>
            <a:endParaRPr lang="ko-KR" altLang="en-US" cap="all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소개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sz="2800" b="1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그림 개체 틀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7" name="그림 개체 틀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6" name="그림 개체 틀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텍스트 개체 틀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 추가</a:t>
            </a:r>
          </a:p>
        </p:txBody>
      </p:sp>
      <p:sp>
        <p:nvSpPr>
          <p:cNvPr id="26" name="텍스트 개체 틀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 추가</a:t>
            </a:r>
          </a:p>
        </p:txBody>
      </p:sp>
      <p:sp>
        <p:nvSpPr>
          <p:cNvPr id="27" name="텍스트 개체 틀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 추가</a:t>
            </a:r>
          </a:p>
        </p:txBody>
      </p:sp>
      <p:sp>
        <p:nvSpPr>
          <p:cNvPr id="28" name="텍스트 개체 틀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 추가</a:t>
            </a:r>
          </a:p>
        </p:txBody>
      </p:sp>
      <p:sp>
        <p:nvSpPr>
          <p:cNvPr id="30" name="텍스트 개체 틀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 추가</a:t>
            </a:r>
          </a:p>
        </p:txBody>
      </p:sp>
      <p:sp>
        <p:nvSpPr>
          <p:cNvPr id="31" name="텍스트 개체 틀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 추가</a:t>
            </a:r>
          </a:p>
        </p:txBody>
      </p:sp>
      <p:sp>
        <p:nvSpPr>
          <p:cNvPr id="32" name="텍스트 개체 틀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 추가</a:t>
            </a:r>
          </a:p>
        </p:txBody>
      </p:sp>
      <p:sp>
        <p:nvSpPr>
          <p:cNvPr id="33" name="텍스트 개체 틀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 추가</a:t>
            </a:r>
          </a:p>
        </p:txBody>
      </p:sp>
      <p:sp>
        <p:nvSpPr>
          <p:cNvPr id="39" name="바닥글 개체 틀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40" name="슬라이드 번호 개체 틀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8D1FC6F8-0BCD-47E9-9C64-690771D9C143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41" name="날짜 개체 틀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cap="all" noProof="0"/>
              <a:t>20XX</a:t>
            </a:r>
            <a:r>
              <a:rPr lang="ko-KR" altLang="en-US" cap="all" noProof="0"/>
              <a:t>년 </a:t>
            </a:r>
            <a:r>
              <a:rPr lang="en-US" altLang="ko-KR" cap="all" noProof="0"/>
              <a:t>5</a:t>
            </a:r>
            <a:r>
              <a:rPr lang="ko-KR" altLang="en-US" cap="all" noProof="0"/>
              <a:t>월 </a:t>
            </a:r>
            <a:r>
              <a:rPr lang="en-US" altLang="ko-KR" cap="all" noProof="0"/>
              <a:t>21</a:t>
            </a:r>
            <a:r>
              <a:rPr lang="ko-KR" altLang="en-US" cap="all" noProof="0"/>
              <a:t>일</a:t>
            </a:r>
            <a:endParaRPr lang="ko-KR" altLang="en-US" cap="all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소개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b="1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34" name="그림 개체 틀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81" name="그림 개체 틀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85" name="그림 개체 틀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87" name="그림 개체 틀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텍스트 개체 틀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 추가</a:t>
            </a:r>
          </a:p>
        </p:txBody>
      </p:sp>
      <p:sp>
        <p:nvSpPr>
          <p:cNvPr id="42" name="텍스트 개체 틀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 추가</a:t>
            </a:r>
          </a:p>
        </p:txBody>
      </p:sp>
      <p:sp>
        <p:nvSpPr>
          <p:cNvPr id="43" name="텍스트 개체 틀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 추가</a:t>
            </a:r>
          </a:p>
        </p:txBody>
      </p:sp>
      <p:sp>
        <p:nvSpPr>
          <p:cNvPr id="44" name="텍스트 개체 틀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 추가</a:t>
            </a:r>
          </a:p>
        </p:txBody>
      </p:sp>
      <p:sp>
        <p:nvSpPr>
          <p:cNvPr id="45" name="텍스트 개체 틀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 추가</a:t>
            </a:r>
          </a:p>
        </p:txBody>
      </p:sp>
      <p:sp>
        <p:nvSpPr>
          <p:cNvPr id="46" name="텍스트 개체 틀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 추가</a:t>
            </a:r>
          </a:p>
        </p:txBody>
      </p:sp>
      <p:sp>
        <p:nvSpPr>
          <p:cNvPr id="47" name="텍스트 개체 틀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 추가</a:t>
            </a:r>
          </a:p>
        </p:txBody>
      </p:sp>
      <p:sp>
        <p:nvSpPr>
          <p:cNvPr id="48" name="텍스트 개체 틀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 추가</a:t>
            </a:r>
          </a:p>
        </p:txBody>
      </p:sp>
      <p:sp>
        <p:nvSpPr>
          <p:cNvPr id="97" name="그림 개체 틀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9" name="그림 개체 틀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01" name="그림 개체 틀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03" name="그림 개체 틀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3" name="텍스트 개체 틀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 추가</a:t>
            </a:r>
          </a:p>
        </p:txBody>
      </p:sp>
      <p:sp>
        <p:nvSpPr>
          <p:cNvPr id="74" name="텍스트 개체 틀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 추가</a:t>
            </a:r>
          </a:p>
        </p:txBody>
      </p:sp>
      <p:sp>
        <p:nvSpPr>
          <p:cNvPr id="75" name="텍스트 개체 틀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 추가</a:t>
            </a:r>
          </a:p>
        </p:txBody>
      </p:sp>
      <p:sp>
        <p:nvSpPr>
          <p:cNvPr id="76" name="텍스트 개체 틀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 추가</a:t>
            </a:r>
          </a:p>
        </p:txBody>
      </p:sp>
      <p:sp>
        <p:nvSpPr>
          <p:cNvPr id="77" name="텍스트 개체 틀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 추가</a:t>
            </a:r>
          </a:p>
        </p:txBody>
      </p:sp>
      <p:sp>
        <p:nvSpPr>
          <p:cNvPr id="78" name="텍스트 개체 틀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 추가</a:t>
            </a:r>
          </a:p>
        </p:txBody>
      </p:sp>
      <p:sp>
        <p:nvSpPr>
          <p:cNvPr id="79" name="텍스트 개체 틀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 추가</a:t>
            </a:r>
          </a:p>
        </p:txBody>
      </p:sp>
      <p:sp>
        <p:nvSpPr>
          <p:cNvPr id="80" name="텍스트 개체 틀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 추가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바닥글 개체 틀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06" name="슬라이드 번호 개체 틀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8D1FC6F8-0BCD-47E9-9C64-690771D9C143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07" name="날짜 개체 틀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cap="all" noProof="0"/>
              <a:t>20XX</a:t>
            </a:r>
            <a:r>
              <a:rPr lang="ko-KR" altLang="en-US" cap="all" noProof="0"/>
              <a:t>년 </a:t>
            </a:r>
            <a:r>
              <a:rPr lang="en-US" altLang="ko-KR" cap="all" noProof="0"/>
              <a:t>5</a:t>
            </a:r>
            <a:r>
              <a:rPr lang="ko-KR" altLang="en-US" cap="all" noProof="0"/>
              <a:t>월 </a:t>
            </a:r>
            <a:r>
              <a:rPr lang="en-US" altLang="ko-KR" cap="all" noProof="0"/>
              <a:t>21</a:t>
            </a:r>
            <a:r>
              <a:rPr lang="ko-KR" altLang="en-US" cap="all" noProof="0"/>
              <a:t>일</a:t>
            </a:r>
            <a:endParaRPr lang="ko-KR" altLang="en-US" cap="all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자금 조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래픽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sz="2800" b="1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b="1" cap="all" spc="400" baseline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 추가</a:t>
            </a:r>
          </a:p>
        </p:txBody>
      </p:sp>
      <p:sp>
        <p:nvSpPr>
          <p:cNvPr id="49" name="텍스트 개체 틀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cap="all" spc="400" baseline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 추가</a:t>
            </a:r>
          </a:p>
        </p:txBody>
      </p:sp>
      <p:sp>
        <p:nvSpPr>
          <p:cNvPr id="47" name="텍스트 개체 틀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 추가</a:t>
            </a:r>
          </a:p>
        </p:txBody>
      </p:sp>
      <p:sp>
        <p:nvSpPr>
          <p:cNvPr id="48" name="텍스트 개체 틀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cap="all" spc="400" baseline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 추가</a:t>
            </a:r>
          </a:p>
        </p:txBody>
      </p:sp>
      <p:sp>
        <p:nvSpPr>
          <p:cNvPr id="37" name="텍스트 개체 틀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none" spc="200" baseline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8" name="텍스트 개체 틀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9" name="텍스트 개체 틀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none" spc="200" baseline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0" name="텍스트 개체 틀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1" name="텍스트 개체 틀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2" name="텍스트 개체 틀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3" name="텍스트 개체 틀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none" spc="200" baseline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4" name="텍스트 개체 틀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2" name="바닥글 개체 틀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3" name="슬라이드 번호 개체 틀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8D1FC6F8-0BCD-47E9-9C64-690771D9C143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4" name="날짜 개체 틀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cap="all" noProof="0"/>
              <a:t>20XX</a:t>
            </a:r>
            <a:r>
              <a:rPr lang="ko-KR" altLang="en-US" cap="all" noProof="0"/>
              <a:t>년 </a:t>
            </a:r>
            <a:r>
              <a:rPr lang="en-US" altLang="ko-KR" cap="all" noProof="0"/>
              <a:t>5</a:t>
            </a:r>
            <a:r>
              <a:rPr lang="ko-KR" altLang="en-US" cap="all" noProof="0"/>
              <a:t>월 </a:t>
            </a:r>
            <a:r>
              <a:rPr lang="en-US" altLang="ko-KR" cap="all" noProof="0"/>
              <a:t>21</a:t>
            </a:r>
            <a:r>
              <a:rPr lang="ko-KR" altLang="en-US" cap="all" noProof="0"/>
              <a:t>일</a:t>
            </a:r>
            <a:endParaRPr lang="ko-KR" altLang="en-US" cap="all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회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래픽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sz="2800" b="1" cap="all" spc="4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바닥글 개체 틀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1" name="슬라이드 번호 개체 틀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8D1FC6F8-0BCD-47E9-9C64-690771D9C143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2" name="날짜 개체 틀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cap="all" noProof="0"/>
              <a:t>20XX</a:t>
            </a:r>
            <a:r>
              <a:rPr lang="ko-KR" altLang="en-US" cap="all" noProof="0"/>
              <a:t>년 </a:t>
            </a:r>
            <a:r>
              <a:rPr lang="en-US" altLang="ko-KR" cap="all" noProof="0"/>
              <a:t>5</a:t>
            </a:r>
            <a:r>
              <a:rPr lang="ko-KR" altLang="en-US" cap="all" noProof="0"/>
              <a:t>월 </a:t>
            </a:r>
            <a:r>
              <a:rPr lang="en-US" altLang="ko-KR" cap="all" noProof="0"/>
              <a:t>21</a:t>
            </a:r>
            <a:r>
              <a:rPr lang="ko-KR" altLang="en-US" cap="all" noProof="0"/>
              <a:t>일</a:t>
            </a:r>
            <a:endParaRPr lang="ko-KR" altLang="en-US" cap="all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래픽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sz="2800" b="1" cap="all" spc="4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바닥글 개체 틀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4" name="슬라이드 번호 개체 틀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8D1FC6F8-0BCD-47E9-9C64-690771D9C143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5" name="날짜 개체 틀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cap="all" noProof="0"/>
              <a:t>20XX</a:t>
            </a:r>
            <a:r>
              <a:rPr lang="ko-KR" altLang="en-US" cap="all" noProof="0"/>
              <a:t>년 </a:t>
            </a:r>
            <a:r>
              <a:rPr lang="en-US" altLang="ko-KR" cap="all" noProof="0"/>
              <a:t>5</a:t>
            </a:r>
            <a:r>
              <a:rPr lang="ko-KR" altLang="en-US" cap="all" noProof="0"/>
              <a:t>월 </a:t>
            </a:r>
            <a:r>
              <a:rPr lang="en-US" altLang="ko-KR" cap="all" noProof="0"/>
              <a:t>21</a:t>
            </a:r>
            <a:r>
              <a:rPr lang="ko-KR" altLang="en-US" cap="all" noProof="0"/>
              <a:t>일</a:t>
            </a:r>
            <a:endParaRPr lang="ko-KR" altLang="en-US" cap="all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감사합니다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sz="4800" b="1" cap="all" spc="4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0" name="텍스트 개체 틀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바닥글 개체 틀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3" name="슬라이드 번호 개체 틀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8D1FC6F8-0BCD-47E9-9C64-690771D9C143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4" name="날짜 개체 틀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cap="all" noProof="0"/>
              <a:t>20XX</a:t>
            </a:r>
            <a:r>
              <a:rPr lang="ko-KR" altLang="en-US" cap="all" noProof="0"/>
              <a:t>년 </a:t>
            </a:r>
            <a:r>
              <a:rPr lang="en-US" altLang="ko-KR" cap="all" noProof="0"/>
              <a:t>5</a:t>
            </a:r>
            <a:r>
              <a:rPr lang="ko-KR" altLang="en-US" cap="all" noProof="0"/>
              <a:t>월 </a:t>
            </a:r>
            <a:r>
              <a:rPr lang="en-US" altLang="ko-KR" cap="all" noProof="0"/>
              <a:t>21</a:t>
            </a:r>
            <a:r>
              <a:rPr lang="ko-KR" altLang="en-US" cap="all" noProof="0"/>
              <a:t>일</a:t>
            </a:r>
            <a:endParaRPr lang="ko-KR" altLang="en-US" cap="all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sz="2800" b="1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6" name="텍스트 개체 틀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none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none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0" name="텍스트 개체 틀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none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none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1" name="바닥글 개체 틀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  <a:endParaRPr lang="ko-KR" altLang="en-US" noProof="0" dirty="0">
              <a:latin typeface="맑은 고딕" panose="020B0503020000020004" pitchFamily="50" charset="-127"/>
            </a:endParaRPr>
          </a:p>
        </p:txBody>
      </p:sp>
      <p:sp>
        <p:nvSpPr>
          <p:cNvPr id="42" name="슬라이드 번호 개체 틀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8D1FC6F8-0BCD-47E9-9C64-690771D9C143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43" name="날짜 개체 틀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cap="all" noProof="0"/>
              <a:t>20XX</a:t>
            </a:r>
            <a:r>
              <a:rPr lang="ko-KR" altLang="en-US" cap="all" noProof="0"/>
              <a:t>년 </a:t>
            </a:r>
            <a:r>
              <a:rPr lang="en-US" altLang="ko-KR" cap="all" noProof="0"/>
              <a:t>5</a:t>
            </a:r>
            <a:r>
              <a:rPr lang="ko-KR" altLang="en-US" cap="all" noProof="0"/>
              <a:t>월 </a:t>
            </a:r>
            <a:r>
              <a:rPr lang="en-US" altLang="ko-KR" cap="all" noProof="0"/>
              <a:t>21</a:t>
            </a:r>
            <a:r>
              <a:rPr lang="ko-KR" altLang="en-US" cap="all" noProof="0"/>
              <a:t>일</a:t>
            </a:r>
            <a:endParaRPr lang="ko-KR" altLang="en-US" cap="all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해결 방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제목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sz="2800" b="1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6" name="텍스트 개체 틀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none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none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none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none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0" name="텍스트 개체 틀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바닥글 개체 틀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1" name="슬라이드 번호 개체 틀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8D1FC6F8-0BCD-47E9-9C64-690771D9C143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2" name="날짜 개체 틀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cap="all" noProof="0"/>
              <a:t>20XX</a:t>
            </a:r>
            <a:r>
              <a:rPr lang="ko-KR" altLang="en-US" cap="all" noProof="0"/>
              <a:t>년 </a:t>
            </a:r>
            <a:r>
              <a:rPr lang="en-US" altLang="ko-KR" cap="all" noProof="0"/>
              <a:t>5</a:t>
            </a:r>
            <a:r>
              <a:rPr lang="ko-KR" altLang="en-US" cap="all" noProof="0"/>
              <a:t>월 </a:t>
            </a:r>
            <a:r>
              <a:rPr lang="en-US" altLang="ko-KR" cap="all" noProof="0"/>
              <a:t>21</a:t>
            </a:r>
            <a:r>
              <a:rPr lang="ko-KR" altLang="en-US" cap="all" noProof="0"/>
              <a:t>일</a:t>
            </a:r>
            <a:endParaRPr lang="ko-KR" altLang="en-US" cap="all" noProof="0">
              <a:latin typeface="맑은 고딕" panose="020B0503020000020004" pitchFamily="50" charset="-127"/>
            </a:endParaRP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6" name="그림 개체 틀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7" name="그림 개체 틀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8" name="그림 개체 틀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품 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sz="2800" b="1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3" name="텍스트 개체 틀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600" b="1" cap="none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2" name="텍스트 개체 틀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8" name="텍스트 개체 틀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600" b="1" cap="none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7" name="텍스트 개체 틀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4" name="텍스트 개체 틀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600" b="1" cap="none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3" name="텍스트 개체 틀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7" name="텍스트 개체 틀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600" b="1" cap="none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6" name="텍스트 개체 틀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바닥글 개체 틀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3" name="슬라이드 번호 개체 틀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8D1FC6F8-0BCD-47E9-9C64-690771D9C143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4" name="날짜 개체 틀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cap="all" noProof="0"/>
              <a:t>20XX</a:t>
            </a:r>
            <a:r>
              <a:rPr lang="ko-KR" altLang="en-US" cap="all" noProof="0"/>
              <a:t>년 </a:t>
            </a:r>
            <a:r>
              <a:rPr lang="en-US" altLang="ko-KR" cap="all" noProof="0"/>
              <a:t>5</a:t>
            </a:r>
            <a:r>
              <a:rPr lang="ko-KR" altLang="en-US" cap="all" noProof="0"/>
              <a:t>월 </a:t>
            </a:r>
            <a:r>
              <a:rPr lang="en-US" altLang="ko-KR" cap="all" noProof="0"/>
              <a:t>21</a:t>
            </a:r>
            <a:r>
              <a:rPr lang="ko-KR" altLang="en-US" cap="all" noProof="0"/>
              <a:t>일</a:t>
            </a:r>
            <a:endParaRPr lang="ko-KR" altLang="en-US" cap="all" noProof="0">
              <a:latin typeface="맑은 고딕" panose="020B0503020000020004" pitchFamily="50" charset="-127"/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그림 개체 틀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5" name="그림 개체 틀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6" name="그림 개체 틀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0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품 혜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sz="2800" b="1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7" name="텍스트 개체 틀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바닥글 개체 틀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  <a:endParaRPr lang="ko-KR" altLang="en-US" noProof="0" dirty="0">
              <a:latin typeface="맑은 고딕" panose="020B0503020000020004" pitchFamily="50" charset="-127"/>
            </a:endParaRPr>
          </a:p>
        </p:txBody>
      </p:sp>
      <p:sp>
        <p:nvSpPr>
          <p:cNvPr id="19" name="슬라이드 번호 개체 틀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8D1FC6F8-0BCD-47E9-9C64-690771D9C143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0" name="날짜 개체 틀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cap="all" noProof="0"/>
              <a:t>20XX</a:t>
            </a:r>
            <a:r>
              <a:rPr lang="ko-KR" altLang="en-US" cap="all" noProof="0"/>
              <a:t>년 </a:t>
            </a:r>
            <a:r>
              <a:rPr lang="en-US" altLang="ko-KR" cap="all" noProof="0"/>
              <a:t>5</a:t>
            </a:r>
            <a:r>
              <a:rPr lang="ko-KR" altLang="en-US" cap="all" noProof="0"/>
              <a:t>월 </a:t>
            </a:r>
            <a:r>
              <a:rPr lang="en-US" altLang="ko-KR" cap="all" noProof="0"/>
              <a:t>21</a:t>
            </a:r>
            <a:r>
              <a:rPr lang="ko-KR" altLang="en-US" cap="all" noProof="0"/>
              <a:t>일</a:t>
            </a:r>
            <a:endParaRPr lang="ko-KR" altLang="en-US" cap="all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분선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sz="4800" b="1" cap="all" spc="4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제목을 추가하려면 클릭하세요</a:t>
            </a:r>
            <a:r>
              <a:rPr lang="en-US" altLang="ko-KR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즈니스 모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제목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sz="2800" b="1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0" name="텍스트 개체 틀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none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텍스트 개체 틀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2" name="텍스트 개체 틀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none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3" name="텍스트 개체 틀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텍스트 개체 틀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none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0" name="바닥글 개체 틀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1" name="슬라이드 번호 개체 틀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8D1FC6F8-0BCD-47E9-9C64-690771D9C143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2" name="날짜 개체 틀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cap="all" noProof="0"/>
              <a:t>20XX</a:t>
            </a:r>
            <a:r>
              <a:rPr lang="ko-KR" altLang="en-US" cap="all" noProof="0"/>
              <a:t>년 </a:t>
            </a:r>
            <a:r>
              <a:rPr lang="en-US" altLang="ko-KR" cap="all" noProof="0"/>
              <a:t>5</a:t>
            </a:r>
            <a:r>
              <a:rPr lang="ko-KR" altLang="en-US" cap="all" noProof="0"/>
              <a:t>월 </a:t>
            </a:r>
            <a:r>
              <a:rPr lang="en-US" altLang="ko-KR" cap="all" noProof="0"/>
              <a:t>21</a:t>
            </a:r>
            <a:r>
              <a:rPr lang="ko-KR" altLang="en-US" cap="all" noProof="0"/>
              <a:t>일</a:t>
            </a:r>
            <a:endParaRPr lang="ko-KR" altLang="en-US" cap="all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영업 기회 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sz="2800" b="1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5400" b="1" kern="0" cap="all" spc="4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 추가</a:t>
            </a:r>
          </a:p>
        </p:txBody>
      </p:sp>
      <p:sp>
        <p:nvSpPr>
          <p:cNvPr id="13" name="텍스트 개체 틀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여기에 텍스트 추가</a:t>
            </a:r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5400" b="1" kern="0" cap="all" spc="4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제목 추가</a:t>
            </a:r>
          </a:p>
        </p:txBody>
      </p:sp>
      <p:sp>
        <p:nvSpPr>
          <p:cNvPr id="33" name="텍스트 개체 틀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여기에 텍스트 추가</a:t>
            </a:r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5400" b="1" kern="0" cap="all" spc="4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 추가</a:t>
            </a:r>
          </a:p>
        </p:txBody>
      </p:sp>
      <p:sp>
        <p:nvSpPr>
          <p:cNvPr id="36" name="텍스트 개체 틀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여기에 텍스트 추가</a:t>
            </a:r>
          </a:p>
        </p:txBody>
      </p:sp>
      <p:sp>
        <p:nvSpPr>
          <p:cNvPr id="20" name="바닥글 개체 틀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1" name="슬라이드 번호 개체 틀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8D1FC6F8-0BCD-47E9-9C64-690771D9C143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2" name="날짜 개체 틀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cap="all" noProof="0"/>
              <a:t>20XX</a:t>
            </a:r>
            <a:r>
              <a:rPr lang="ko-KR" altLang="en-US" cap="all" noProof="0"/>
              <a:t>년 </a:t>
            </a:r>
            <a:r>
              <a:rPr lang="en-US" altLang="ko-KR" cap="all" noProof="0"/>
              <a:t>5</a:t>
            </a:r>
            <a:r>
              <a:rPr lang="ko-KR" altLang="en-US" cap="all" noProof="0"/>
              <a:t>월 </a:t>
            </a:r>
            <a:r>
              <a:rPr lang="en-US" altLang="ko-KR" cap="all" noProof="0"/>
              <a:t>21</a:t>
            </a:r>
            <a:r>
              <a:rPr lang="ko-KR" altLang="en-US" cap="all" noProof="0"/>
              <a:t>일</a:t>
            </a:r>
            <a:endParaRPr lang="ko-KR" altLang="en-US" cap="all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바닥글 개체 틀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b="1" noProof="0"/>
          </a:p>
        </p:txBody>
      </p:sp>
      <p:sp>
        <p:nvSpPr>
          <p:cNvPr id="14" name="슬라이드 번호 개체 틀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8D1FC6F8-0BCD-47E9-9C64-690771D9C143}" type="slidenum">
              <a:rPr lang="en-US" altLang="ko-KR" noProof="0" smtClean="0"/>
              <a:pPr>
                <a:defRPr/>
              </a:pPr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날짜 개체 틀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en-US" altLang="ko-KR" cap="all" noProof="0"/>
              <a:t>20XX</a:t>
            </a:r>
            <a:r>
              <a:rPr lang="ko-KR" altLang="en-US" cap="all" noProof="0"/>
              <a:t>년 </a:t>
            </a:r>
            <a:r>
              <a:rPr lang="en-US" altLang="ko-KR" cap="all" noProof="0"/>
              <a:t>5</a:t>
            </a:r>
            <a:r>
              <a:rPr lang="ko-KR" altLang="en-US" cap="all" noProof="0"/>
              <a:t>월 </a:t>
            </a:r>
            <a:r>
              <a:rPr lang="en-US" altLang="ko-KR" cap="all" noProof="0"/>
              <a:t>21</a:t>
            </a:r>
            <a:r>
              <a:rPr lang="ko-KR" altLang="en-US" cap="all" noProof="0"/>
              <a:t>일</a:t>
            </a:r>
            <a:endParaRPr lang="ko-KR" altLang="en-US" b="1" cap="all" noProof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 rtlCol="0"/>
          <a:lstStyle/>
          <a:p>
            <a:pPr rtl="0"/>
            <a:r>
              <a:rPr lang="ko-KR" altLang="en-US" dirty="0"/>
              <a:t>질병예측 머신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674" y="3600737"/>
            <a:ext cx="4989628" cy="1715334"/>
          </a:xfrm>
        </p:spPr>
        <p:txBody>
          <a:bodyPr rtlCol="0">
            <a:normAutofit/>
          </a:bodyPr>
          <a:lstStyle/>
          <a:p>
            <a:r>
              <a:rPr lang="ko-KR" altLang="en-US" dirty="0" err="1"/>
              <a:t>팀번호</a:t>
            </a:r>
            <a:r>
              <a:rPr lang="ko-KR" altLang="en-US" dirty="0"/>
              <a:t> </a:t>
            </a:r>
            <a:r>
              <a:rPr lang="en-US" altLang="ko-KR" dirty="0"/>
              <a:t>: 12</a:t>
            </a:r>
          </a:p>
          <a:p>
            <a:pPr rtl="0"/>
            <a:r>
              <a:rPr lang="ko-KR" altLang="en-US" dirty="0"/>
              <a:t>과목명 </a:t>
            </a:r>
            <a:r>
              <a:rPr lang="en-US" altLang="ko-KR" dirty="0"/>
              <a:t>: </a:t>
            </a:r>
            <a:r>
              <a:rPr lang="ko-KR" altLang="en-US" dirty="0"/>
              <a:t>오픈소스</a:t>
            </a:r>
            <a:r>
              <a:rPr lang="en-US" altLang="ko-KR" dirty="0"/>
              <a:t>AI</a:t>
            </a:r>
            <a:r>
              <a:rPr lang="ko-KR" altLang="en-US" dirty="0"/>
              <a:t>응용 </a:t>
            </a:r>
            <a:r>
              <a:rPr lang="en-US" altLang="ko-KR" dirty="0"/>
              <a:t>1</a:t>
            </a:r>
            <a:r>
              <a:rPr lang="ko-KR" altLang="en-US" dirty="0"/>
              <a:t>분반</a:t>
            </a:r>
            <a:endParaRPr lang="en-US" altLang="ko-KR" dirty="0"/>
          </a:p>
          <a:p>
            <a:pPr rtl="0"/>
            <a:r>
              <a:rPr lang="ko-KR" altLang="en-US" dirty="0" err="1"/>
              <a:t>교수명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김동재</a:t>
            </a:r>
            <a:r>
              <a:rPr lang="ko-KR" altLang="en-US" dirty="0"/>
              <a:t> 교수님</a:t>
            </a:r>
            <a:endParaRPr lang="en-US" altLang="ko-KR" dirty="0"/>
          </a:p>
          <a:p>
            <a:pPr rtl="0"/>
            <a:r>
              <a:rPr lang="ko-KR" altLang="en-US" dirty="0"/>
              <a:t>과제명 </a:t>
            </a:r>
            <a:r>
              <a:rPr lang="en-US" altLang="ko-KR" dirty="0"/>
              <a:t>: </a:t>
            </a:r>
            <a:r>
              <a:rPr lang="ko-KR" altLang="en-US" dirty="0" err="1"/>
              <a:t>기말대체텀프</a:t>
            </a:r>
            <a:r>
              <a:rPr lang="ko-KR" altLang="en-US" dirty="0"/>
              <a:t> 발표</a:t>
            </a:r>
            <a:endParaRPr lang="en-US" altLang="ko-KR" dirty="0"/>
          </a:p>
          <a:p>
            <a:pPr rt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45">
            <a:extLst>
              <a:ext uri="{FF2B5EF4-FFF2-40B4-BE49-F238E27FC236}">
                <a16:creationId xmlns:a16="http://schemas.microsoft.com/office/drawing/2014/main" id="{33E47C41-D39A-4245-A7A3-ED0AB850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4093" y="854253"/>
            <a:ext cx="5097428" cy="991689"/>
          </a:xfrm>
        </p:spPr>
        <p:txBody>
          <a:bodyPr rtlCol="0"/>
          <a:lstStyle/>
          <a:p>
            <a:pPr rtl="0"/>
            <a:r>
              <a:rPr lang="en-US" altLang="ko-KR" dirty="0"/>
              <a:t>MLP</a:t>
            </a:r>
            <a:endParaRPr lang="ko-KR" altLang="en-US" dirty="0"/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3686A163-9DC0-4062-B9F2-7356DCF3AE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80966" y="2410326"/>
            <a:ext cx="2642534" cy="3852416"/>
          </a:xfrm>
        </p:spPr>
        <p:txBody>
          <a:bodyPr rtlCol="0"/>
          <a:lstStyle/>
          <a:p>
            <a:pPr rtl="0"/>
            <a:r>
              <a:rPr lang="ko-KR" altLang="en-US" dirty="0"/>
              <a:t>세 개의 레이어로 구성하려고 합니다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dirty="0"/>
              <a:t>첫 번째 레이어는 </a:t>
            </a:r>
            <a:r>
              <a:rPr lang="en-US" altLang="ko-KR" dirty="0"/>
              <a:t>input</a:t>
            </a:r>
            <a:r>
              <a:rPr lang="ko-KR" altLang="en-US" dirty="0"/>
              <a:t>을 </a:t>
            </a:r>
            <a:r>
              <a:rPr lang="en-US" altLang="ko-KR" dirty="0"/>
              <a:t>6</a:t>
            </a:r>
            <a:r>
              <a:rPr lang="ko-KR" altLang="en-US" dirty="0"/>
              <a:t>개의 </a:t>
            </a:r>
            <a:r>
              <a:rPr lang="ko-KR" altLang="en-US" dirty="0" err="1"/>
              <a:t>디멘션으로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dirty="0"/>
              <a:t>출력 노드 수는 </a:t>
            </a:r>
            <a:r>
              <a:rPr lang="en-US" altLang="ko-KR" dirty="0"/>
              <a:t>32</a:t>
            </a:r>
            <a:r>
              <a:rPr lang="ko-KR" altLang="en-US" dirty="0"/>
              <a:t>개이고 따라서 </a:t>
            </a:r>
            <a:r>
              <a:rPr lang="en-US" altLang="ko-KR" dirty="0"/>
              <a:t>32</a:t>
            </a:r>
            <a:r>
              <a:rPr lang="ko-KR" altLang="en-US" dirty="0"/>
              <a:t>채널로 출력이 됩니다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dirty="0"/>
              <a:t>두 번째 레이어는 </a:t>
            </a:r>
            <a:r>
              <a:rPr lang="en-US" altLang="ko-KR" dirty="0"/>
              <a:t>input</a:t>
            </a:r>
            <a:r>
              <a:rPr lang="ko-KR" altLang="en-US" dirty="0"/>
              <a:t>을 </a:t>
            </a:r>
            <a:r>
              <a:rPr lang="en-US" altLang="ko-KR" dirty="0"/>
              <a:t>32</a:t>
            </a:r>
            <a:r>
              <a:rPr lang="ko-KR" altLang="en-US" dirty="0"/>
              <a:t>개로 받고 </a:t>
            </a:r>
            <a:r>
              <a:rPr lang="en-US" altLang="ko-KR" dirty="0"/>
              <a:t>16</a:t>
            </a:r>
            <a:r>
              <a:rPr lang="ko-KR" altLang="en-US" dirty="0"/>
              <a:t>개를 출력하게 됩니다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dirty="0"/>
              <a:t>세 번째 레이어는 </a:t>
            </a:r>
            <a:r>
              <a:rPr lang="en-US" altLang="ko-KR" dirty="0"/>
              <a:t>16</a:t>
            </a:r>
            <a:r>
              <a:rPr lang="ko-KR" altLang="en-US" dirty="0"/>
              <a:t>개를 </a:t>
            </a:r>
            <a:r>
              <a:rPr lang="ko-KR" altLang="en-US" dirty="0" err="1"/>
              <a:t>입력받고</a:t>
            </a:r>
            <a:r>
              <a:rPr lang="ko-KR" altLang="en-US" dirty="0"/>
              <a:t> 질병의 개수인 </a:t>
            </a:r>
            <a:r>
              <a:rPr lang="en-US" altLang="ko-KR" dirty="0"/>
              <a:t>148</a:t>
            </a:r>
            <a:r>
              <a:rPr lang="ko-KR" altLang="en-US" dirty="0"/>
              <a:t>개를 출력하게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A25CFF5-858C-4164-9FC5-90CD21240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/>
          <a:p>
            <a:pPr rtl="0"/>
            <a:r>
              <a:rPr lang="en-US" altLang="ko-KR" dirty="0"/>
              <a:t>12</a:t>
            </a:r>
            <a:r>
              <a:rPr lang="ko-KR" altLang="en-US" dirty="0" err="1"/>
              <a:t>번팀</a:t>
            </a:r>
            <a:r>
              <a:rPr lang="ko-KR" altLang="en-US" dirty="0"/>
              <a:t> 질병예측 머신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C97396-5C5E-4112-B44F-BAEFC9E0A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/>
          <a:p>
            <a:pPr rtl="0"/>
            <a:fld id="{8D1FC6F8-0BCD-47E9-9C64-690771D9C143}" type="slidenum">
              <a:rPr lang="en-US" altLang="ko-KR" smtClean="0"/>
              <a:pPr rtl="0"/>
              <a:t>10</a:t>
            </a:fld>
            <a:endParaRPr lang="ko-KR" altLang="en-US"/>
          </a:p>
        </p:txBody>
      </p: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645F8A3-F409-4E82-902F-3686B4C01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669743" y="2273246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3">
            <a:extLst>
              <a:ext uri="{FF2B5EF4-FFF2-40B4-BE49-F238E27FC236}">
                <a16:creationId xmlns:a16="http://schemas.microsoft.com/office/drawing/2014/main" id="{8890DA74-C5B8-332E-1A5F-255305DD721B}"/>
              </a:ext>
            </a:extLst>
          </p:cNvPr>
          <p:cNvSpPr txBox="1">
            <a:spLocks/>
          </p:cNvSpPr>
          <p:nvPr/>
        </p:nvSpPr>
        <p:spPr>
          <a:xfrm>
            <a:off x="6580965" y="1810313"/>
            <a:ext cx="1737968" cy="429811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kern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세개의 레이어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9F2376-F2F3-6085-0B9F-D88677F5C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09" y="1810313"/>
            <a:ext cx="5220406" cy="3105310"/>
          </a:xfrm>
          <a:prstGeom prst="rect">
            <a:avLst/>
          </a:prstGeom>
        </p:spPr>
      </p:pic>
      <p:sp>
        <p:nvSpPr>
          <p:cNvPr id="10" name="텍스트 개체 틀 23">
            <a:extLst>
              <a:ext uri="{FF2B5EF4-FFF2-40B4-BE49-F238E27FC236}">
                <a16:creationId xmlns:a16="http://schemas.microsoft.com/office/drawing/2014/main" id="{A94B0983-12C1-2C3F-39A1-0FAAFE78069A}"/>
              </a:ext>
            </a:extLst>
          </p:cNvPr>
          <p:cNvSpPr txBox="1">
            <a:spLocks/>
          </p:cNvSpPr>
          <p:nvPr/>
        </p:nvSpPr>
        <p:spPr>
          <a:xfrm>
            <a:off x="1593103" y="5246254"/>
            <a:ext cx="3588497" cy="1168887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kern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렐루와</a:t>
            </a:r>
            <a:r>
              <a:rPr lang="ko-KR" altLang="en-US" dirty="0"/>
              <a:t> </a:t>
            </a:r>
            <a:r>
              <a:rPr lang="ko-KR" altLang="en-US" dirty="0" err="1"/>
              <a:t>소프트맥스를</a:t>
            </a:r>
            <a:r>
              <a:rPr lang="ko-KR" altLang="en-US" dirty="0"/>
              <a:t> 사용했는데 마지막 레이어에 </a:t>
            </a:r>
            <a:r>
              <a:rPr lang="ko-KR" altLang="en-US" dirty="0" err="1"/>
              <a:t>소프트맥스를</a:t>
            </a:r>
            <a:r>
              <a:rPr lang="ko-KR" altLang="en-US" dirty="0"/>
              <a:t> 사용한 이유는 각 클래스별 확률을 출력해주기 때문입니다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076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1E9BFD8A-F116-870F-D31A-56BE4AC04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en-US" altLang="ko-KR" dirty="0"/>
              <a:t>12</a:t>
            </a:r>
            <a:r>
              <a:rPr lang="ko-KR" altLang="en-US" dirty="0" err="1"/>
              <a:t>번팀</a:t>
            </a:r>
            <a:r>
              <a:rPr lang="ko-KR" altLang="en-US" dirty="0"/>
              <a:t> 질병예측 머신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2D91251-E6AE-1D03-DB9C-F50E5F1E7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altLang="ko-KR" noProof="0" smtClean="0"/>
              <a:pPr>
                <a:defRPr/>
              </a:pPr>
              <a:t>11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5C6C73-9391-5A37-7855-AEE2E44AB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466" y="2381716"/>
            <a:ext cx="6509068" cy="1188543"/>
          </a:xfrm>
          <a:prstGeom prst="rect">
            <a:avLst/>
          </a:prstGeom>
        </p:spPr>
      </p:pic>
      <p:sp>
        <p:nvSpPr>
          <p:cNvPr id="14" name="텍스트 개체 틀 23">
            <a:extLst>
              <a:ext uri="{FF2B5EF4-FFF2-40B4-BE49-F238E27FC236}">
                <a16:creationId xmlns:a16="http://schemas.microsoft.com/office/drawing/2014/main" id="{E8202D86-AE19-7002-3747-7846A9A5AE68}"/>
              </a:ext>
            </a:extLst>
          </p:cNvPr>
          <p:cNvSpPr txBox="1">
            <a:spLocks/>
          </p:cNvSpPr>
          <p:nvPr/>
        </p:nvSpPr>
        <p:spPr>
          <a:xfrm>
            <a:off x="4301751" y="4349783"/>
            <a:ext cx="3588497" cy="1168887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kern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Loss</a:t>
            </a:r>
            <a:r>
              <a:rPr lang="ko-KR" altLang="en-US" dirty="0"/>
              <a:t> </a:t>
            </a:r>
            <a:r>
              <a:rPr lang="en-US" altLang="ko-KR" dirty="0"/>
              <a:t>function</a:t>
            </a:r>
            <a:r>
              <a:rPr lang="ko-KR" altLang="en-US" dirty="0"/>
              <a:t>은 </a:t>
            </a:r>
            <a:r>
              <a:rPr lang="en-US" altLang="ko-KR" dirty="0" err="1"/>
              <a:t>CrossEntropyLoss</a:t>
            </a:r>
            <a:r>
              <a:rPr lang="ko-KR" altLang="en-US" dirty="0"/>
              <a:t>를 </a:t>
            </a:r>
            <a:r>
              <a:rPr lang="en-US" altLang="ko-KR" dirty="0"/>
              <a:t>optimizer</a:t>
            </a:r>
            <a:r>
              <a:rPr lang="ko-KR" altLang="en-US" dirty="0"/>
              <a:t>는 </a:t>
            </a:r>
            <a:r>
              <a:rPr lang="en-US" altLang="ko-KR" dirty="0"/>
              <a:t>SGD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355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45">
            <a:extLst>
              <a:ext uri="{FF2B5EF4-FFF2-40B4-BE49-F238E27FC236}">
                <a16:creationId xmlns:a16="http://schemas.microsoft.com/office/drawing/2014/main" id="{33E47C41-D39A-4245-A7A3-ED0AB850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4048" y="205489"/>
            <a:ext cx="5097428" cy="991689"/>
          </a:xfrm>
        </p:spPr>
        <p:txBody>
          <a:bodyPr rtlCol="0"/>
          <a:lstStyle/>
          <a:p>
            <a:pPr rtl="0"/>
            <a:r>
              <a:rPr lang="ko-KR" altLang="en-US" dirty="0"/>
              <a:t>학습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A25CFF5-858C-4164-9FC5-90CD21240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/>
          <a:p>
            <a:pPr rtl="0"/>
            <a:r>
              <a:rPr lang="en-US" altLang="ko-KR" dirty="0"/>
              <a:t>12</a:t>
            </a:r>
            <a:r>
              <a:rPr lang="ko-KR" altLang="en-US" dirty="0" err="1"/>
              <a:t>번팀</a:t>
            </a:r>
            <a:r>
              <a:rPr lang="ko-KR" altLang="en-US" dirty="0"/>
              <a:t> 질병예측 머신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C97396-5C5E-4112-B44F-BAEFC9E0A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/>
          <a:p>
            <a:pPr rtl="0"/>
            <a:fld id="{8D1FC6F8-0BCD-47E9-9C64-690771D9C143}" type="slidenum">
              <a:rPr lang="en-US" altLang="ko-KR" smtClean="0"/>
              <a:pPr rtl="0"/>
              <a:t>12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098016-62CF-A984-CCE0-E0008D8CE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" y="1142310"/>
            <a:ext cx="9601200" cy="520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43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45">
            <a:extLst>
              <a:ext uri="{FF2B5EF4-FFF2-40B4-BE49-F238E27FC236}">
                <a16:creationId xmlns:a16="http://schemas.microsoft.com/office/drawing/2014/main" id="{33E47C41-D39A-4245-A7A3-ED0AB850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985" y="1101353"/>
            <a:ext cx="5097428" cy="991689"/>
          </a:xfrm>
        </p:spPr>
        <p:txBody>
          <a:bodyPr rtlCol="0"/>
          <a:lstStyle/>
          <a:p>
            <a:pPr rtl="0"/>
            <a:r>
              <a:rPr lang="ko-KR" altLang="en-US" dirty="0"/>
              <a:t>결과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A25CFF5-858C-4164-9FC5-90CD21240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/>
          <a:p>
            <a:pPr rtl="0"/>
            <a:r>
              <a:rPr lang="en-US" altLang="ko-KR" dirty="0"/>
              <a:t>12</a:t>
            </a:r>
            <a:r>
              <a:rPr lang="ko-KR" altLang="en-US" dirty="0" err="1"/>
              <a:t>번팀</a:t>
            </a:r>
            <a:r>
              <a:rPr lang="ko-KR" altLang="en-US" dirty="0"/>
              <a:t> 질병예측 머신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C97396-5C5E-4112-B44F-BAEFC9E0A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/>
          <a:p>
            <a:pPr rtl="0"/>
            <a:fld id="{8D1FC6F8-0BCD-47E9-9C64-690771D9C143}" type="slidenum">
              <a:rPr lang="en-US" altLang="ko-KR" smtClean="0"/>
              <a:pPr rtl="0"/>
              <a:t>13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DBE2AF-0C84-6284-A79A-D51F80AE0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53" y="1101353"/>
            <a:ext cx="4022782" cy="4706929"/>
          </a:xfrm>
          <a:prstGeom prst="rect">
            <a:avLst/>
          </a:prstGeom>
        </p:spPr>
      </p:pic>
      <p:sp>
        <p:nvSpPr>
          <p:cNvPr id="6" name="텍스트 개체 틀 23">
            <a:extLst>
              <a:ext uri="{FF2B5EF4-FFF2-40B4-BE49-F238E27FC236}">
                <a16:creationId xmlns:a16="http://schemas.microsoft.com/office/drawing/2014/main" id="{D90BA7E6-A5D5-313E-6A9E-E58854B89663}"/>
              </a:ext>
            </a:extLst>
          </p:cNvPr>
          <p:cNvSpPr txBox="1">
            <a:spLocks/>
          </p:cNvSpPr>
          <p:nvPr/>
        </p:nvSpPr>
        <p:spPr>
          <a:xfrm>
            <a:off x="6269936" y="2093042"/>
            <a:ext cx="2642534" cy="3375429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kern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만족스러운 결과가 나오지는 않았습니다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아무래도 데이터의 숫자가 적은 편이기 때문에 로스가 떨어지지 않는 것과 제대로 학습되지 않고 있다는 것을 확인할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비정형 데이터가 많은 것도 요인중에 있는 것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0603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34">
            <a:extLst>
              <a:ext uri="{FF2B5EF4-FFF2-40B4-BE49-F238E27FC236}">
                <a16:creationId xmlns:a16="http://schemas.microsoft.com/office/drawing/2014/main" id="{8ABCBBC9-D2F7-48B4-9184-C97F038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2232234"/>
            <a:ext cx="7323836" cy="743753"/>
          </a:xfrm>
        </p:spPr>
        <p:txBody>
          <a:bodyPr rtlCol="0"/>
          <a:lstStyle/>
          <a:p>
            <a:pPr rtl="0"/>
            <a:r>
              <a:rPr lang="ko-KR" altLang="en-US" dirty="0"/>
              <a:t>개선해야 할 문제점</a:t>
            </a:r>
          </a:p>
        </p:txBody>
      </p:sp>
      <p:sp>
        <p:nvSpPr>
          <p:cNvPr id="48" name="텍스트 개체 틀 47">
            <a:extLst>
              <a:ext uri="{FF2B5EF4-FFF2-40B4-BE49-F238E27FC236}">
                <a16:creationId xmlns:a16="http://schemas.microsoft.com/office/drawing/2014/main" id="{341596F3-38C6-448D-A0C5-24A7126792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69369" y="3317783"/>
            <a:ext cx="4172533" cy="274650"/>
          </a:xfrm>
        </p:spPr>
        <p:txBody>
          <a:bodyPr rtlCol="0"/>
          <a:lstStyle/>
          <a:p>
            <a:pPr rtl="0"/>
            <a:r>
              <a:rPr lang="ko-KR" altLang="en-US" dirty="0"/>
              <a:t>데이터 양 부족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17B27968-7017-4680-8585-A31AFCFC0A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69369" y="3651424"/>
            <a:ext cx="4172533" cy="2329657"/>
          </a:xfrm>
        </p:spPr>
        <p:txBody>
          <a:bodyPr rtlCol="0"/>
          <a:lstStyle/>
          <a:p>
            <a:pPr rtl="0"/>
            <a:r>
              <a:rPr lang="ko-KR" altLang="en-US" dirty="0"/>
              <a:t>데이터의 절대적인 양이 적어서 제대로 학습이 되지 않았다는 문제가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9" name="텍스트 개체 틀 58">
            <a:extLst>
              <a:ext uri="{FF2B5EF4-FFF2-40B4-BE49-F238E27FC236}">
                <a16:creationId xmlns:a16="http://schemas.microsoft.com/office/drawing/2014/main" id="{4CF89924-6561-4076-8640-DB03DB6B7D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72448" y="3317783"/>
            <a:ext cx="4172533" cy="274650"/>
          </a:xfrm>
        </p:spPr>
        <p:txBody>
          <a:bodyPr rtlCol="0"/>
          <a:lstStyle/>
          <a:p>
            <a:pPr rtl="0"/>
            <a:r>
              <a:rPr lang="ko-KR" altLang="en-US" dirty="0"/>
              <a:t>지역에 의한 차이</a:t>
            </a:r>
          </a:p>
        </p:txBody>
      </p:sp>
      <p:sp>
        <p:nvSpPr>
          <p:cNvPr id="50" name="텍스트 개체 틀 49">
            <a:extLst>
              <a:ext uri="{FF2B5EF4-FFF2-40B4-BE49-F238E27FC236}">
                <a16:creationId xmlns:a16="http://schemas.microsoft.com/office/drawing/2014/main" id="{20CCA77E-34EA-4061-ABAB-6C8BBBAD5E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72448" y="3651424"/>
            <a:ext cx="4172533" cy="2329657"/>
          </a:xfrm>
        </p:spPr>
        <p:txBody>
          <a:bodyPr rtlCol="0"/>
          <a:lstStyle/>
          <a:p>
            <a:pPr rtl="0"/>
            <a:r>
              <a:rPr lang="ko-KR" altLang="en-US" dirty="0"/>
              <a:t>지역에 따라서 걸리기 쉬운 질병과 어려운 질병이 상이한 차이를 보일 수 있으나 데이터의 부족으로 지역마다의 증상과 질병의 관련성을 입증하지 못했습니다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3" name="바닥글 개체 틀 42">
            <a:extLst>
              <a:ext uri="{FF2B5EF4-FFF2-40B4-BE49-F238E27FC236}">
                <a16:creationId xmlns:a16="http://schemas.microsoft.com/office/drawing/2014/main" id="{202891BF-DCB2-480A-BAB9-0C3CDD92B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/>
          <a:p>
            <a:pPr rtl="0"/>
            <a:r>
              <a:rPr lang="en-US" altLang="ko-KR" dirty="0"/>
              <a:t>12</a:t>
            </a:r>
            <a:r>
              <a:rPr lang="ko-KR" altLang="en-US" dirty="0" err="1"/>
              <a:t>번팀</a:t>
            </a:r>
            <a:r>
              <a:rPr lang="ko-KR" altLang="en-US" dirty="0"/>
              <a:t> 질병예측 머신</a:t>
            </a:r>
          </a:p>
        </p:txBody>
      </p:sp>
      <p:sp>
        <p:nvSpPr>
          <p:cNvPr id="44" name="슬라이드 번호 개체 틀 43">
            <a:extLst>
              <a:ext uri="{FF2B5EF4-FFF2-40B4-BE49-F238E27FC236}">
                <a16:creationId xmlns:a16="http://schemas.microsoft.com/office/drawing/2014/main" id="{99A1ED1C-790E-44E3-B2F4-DE91FE038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/>
          <a:p>
            <a:pPr rtl="0"/>
            <a:fld id="{8D1FC6F8-0BCD-47E9-9C64-690771D9C143}" type="slidenum">
              <a:rPr lang="en-US" altLang="ko-KR" smtClean="0"/>
              <a:pPr rtl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334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제목 106">
            <a:extLst>
              <a:ext uri="{FF2B5EF4-FFF2-40B4-BE49-F238E27FC236}">
                <a16:creationId xmlns:a16="http://schemas.microsoft.com/office/drawing/2014/main" id="{D1E3E659-4B39-4B3B-857D-E87DD151F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58" y="2433312"/>
            <a:ext cx="1939480" cy="2115505"/>
          </a:xfrm>
        </p:spPr>
        <p:txBody>
          <a:bodyPr rtlCol="0"/>
          <a:lstStyle/>
          <a:p>
            <a:pPr rtl="0"/>
            <a:r>
              <a:rPr lang="ko-KR" altLang="en-US"/>
              <a:t>팀 소개</a:t>
            </a:r>
          </a:p>
        </p:txBody>
      </p:sp>
      <p:pic>
        <p:nvPicPr>
          <p:cNvPr id="26" name="그림 개체 틀 25">
            <a:extLst>
              <a:ext uri="{FF2B5EF4-FFF2-40B4-BE49-F238E27FC236}">
                <a16:creationId xmlns:a16="http://schemas.microsoft.com/office/drawing/2014/main" id="{E2B3D448-6C6E-457E-9101-6ED71063E0F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/>
          <a:stretch/>
        </p:blipFill>
        <p:spPr>
          <a:xfrm>
            <a:off x="3088220" y="2599422"/>
            <a:ext cx="1502805" cy="1502805"/>
          </a:xfrm>
        </p:spPr>
      </p:pic>
      <p:pic>
        <p:nvPicPr>
          <p:cNvPr id="30" name="그림 개체 틀 29">
            <a:extLst>
              <a:ext uri="{FF2B5EF4-FFF2-40B4-BE49-F238E27FC236}">
                <a16:creationId xmlns:a16="http://schemas.microsoft.com/office/drawing/2014/main" id="{C0AFC6B0-D191-4107-9CE8-6A62C8B6BF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>
            <a:off x="5190425" y="2599420"/>
            <a:ext cx="1502805" cy="1502805"/>
          </a:xfrm>
        </p:spPr>
      </p:pic>
      <p:sp>
        <p:nvSpPr>
          <p:cNvPr id="80" name="텍스트 개체 틀 79">
            <a:extLst>
              <a:ext uri="{FF2B5EF4-FFF2-40B4-BE49-F238E27FC236}">
                <a16:creationId xmlns:a16="http://schemas.microsoft.com/office/drawing/2014/main" id="{F60D8165-C962-496B-BA18-BAE6A08C60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96727" y="4435583"/>
            <a:ext cx="2085792" cy="274650"/>
          </a:xfrm>
        </p:spPr>
        <p:txBody>
          <a:bodyPr rtlCol="0"/>
          <a:lstStyle/>
          <a:p>
            <a:pPr rtl="0"/>
            <a:r>
              <a:rPr lang="en-US" altLang="ko-KR" dirty="0"/>
              <a:t>32207825 </a:t>
            </a:r>
            <a:r>
              <a:rPr lang="ko-KR" altLang="en-US" dirty="0"/>
              <a:t>정재호</a:t>
            </a:r>
            <a:endParaRPr lang="en-US" altLang="ko-KR" dirty="0"/>
          </a:p>
        </p:txBody>
      </p:sp>
      <p:sp>
        <p:nvSpPr>
          <p:cNvPr id="89" name="텍스트 개체 틀 88">
            <a:extLst>
              <a:ext uri="{FF2B5EF4-FFF2-40B4-BE49-F238E27FC236}">
                <a16:creationId xmlns:a16="http://schemas.microsoft.com/office/drawing/2014/main" id="{9FC8C05B-946D-4915-A1D1-59E3957C1F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6865" y="4661551"/>
            <a:ext cx="1885516" cy="806920"/>
          </a:xfrm>
        </p:spPr>
        <p:txBody>
          <a:bodyPr rtlCol="0"/>
          <a:lstStyle/>
          <a:p>
            <a:pPr rtl="0"/>
            <a:r>
              <a:rPr lang="ko-KR" altLang="en-US" sz="1200" dirty="0"/>
              <a:t>데이터 수집</a:t>
            </a:r>
            <a:endParaRPr lang="en-US" altLang="ko-KR" sz="1200" dirty="0"/>
          </a:p>
          <a:p>
            <a:pPr rtl="0"/>
            <a:r>
              <a:rPr lang="ko-KR" altLang="en-US" sz="1200" dirty="0"/>
              <a:t>데이터 </a:t>
            </a:r>
            <a:r>
              <a:rPr lang="ko-KR" altLang="en-US" sz="1200" dirty="0" err="1"/>
              <a:t>전처리</a:t>
            </a:r>
            <a:endParaRPr lang="en-US" altLang="ko-KR" sz="1200" dirty="0"/>
          </a:p>
          <a:p>
            <a:pPr rtl="0"/>
            <a:r>
              <a:rPr lang="ko-KR" altLang="en-US" sz="1200" dirty="0"/>
              <a:t>코딩</a:t>
            </a:r>
            <a:endParaRPr lang="en-US" altLang="ko-KR" sz="1200" dirty="0"/>
          </a:p>
        </p:txBody>
      </p:sp>
      <p:sp>
        <p:nvSpPr>
          <p:cNvPr id="132" name="텍스트 개체 틀 131">
            <a:extLst>
              <a:ext uri="{FF2B5EF4-FFF2-40B4-BE49-F238E27FC236}">
                <a16:creationId xmlns:a16="http://schemas.microsoft.com/office/drawing/2014/main" id="{3099AF50-4A59-41FD-9F70-EB228C3763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98932" y="4435583"/>
            <a:ext cx="2085792" cy="274650"/>
          </a:xfrm>
        </p:spPr>
        <p:txBody>
          <a:bodyPr rtlCol="0"/>
          <a:lstStyle/>
          <a:p>
            <a:pPr rtl="0"/>
            <a:r>
              <a:rPr lang="en-US" altLang="ko-KR" dirty="0"/>
              <a:t>32207265 </a:t>
            </a:r>
            <a:r>
              <a:rPr lang="ko-KR" altLang="en-US" dirty="0"/>
              <a:t>김형주</a:t>
            </a:r>
            <a:endParaRPr lang="en-US" altLang="ko-KR" dirty="0"/>
          </a:p>
        </p:txBody>
      </p:sp>
      <p:sp>
        <p:nvSpPr>
          <p:cNvPr id="133" name="텍스트 개체 틀 132">
            <a:extLst>
              <a:ext uri="{FF2B5EF4-FFF2-40B4-BE49-F238E27FC236}">
                <a16:creationId xmlns:a16="http://schemas.microsoft.com/office/drawing/2014/main" id="{9C3B2BFE-8F4A-43FF-B551-030136A7E9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99070" y="4661551"/>
            <a:ext cx="1885516" cy="645555"/>
          </a:xfrm>
        </p:spPr>
        <p:txBody>
          <a:bodyPr rtlCol="0"/>
          <a:lstStyle/>
          <a:p>
            <a:pPr rtl="0"/>
            <a:r>
              <a:rPr lang="ko-KR" altLang="en-US" sz="1200" dirty="0"/>
              <a:t>데이터 수집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6DC14B-DBB6-4ACF-BA53-D251EAD3C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/>
          <a:p>
            <a:pPr rtl="0"/>
            <a:r>
              <a:rPr lang="en-US" altLang="ko-KR" dirty="0"/>
              <a:t>12</a:t>
            </a:r>
            <a:r>
              <a:rPr lang="ko-KR" altLang="en-US" dirty="0" err="1"/>
              <a:t>번팀</a:t>
            </a:r>
            <a:r>
              <a:rPr lang="ko-KR" altLang="en-US" dirty="0"/>
              <a:t> 질병예측 머신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D2BC79-E7F2-4BBF-A74F-3E0AF7A7A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/>
          <a:p>
            <a:pPr rtl="0"/>
            <a:fld id="{8D1FC6F8-0BCD-47E9-9C64-690771D9C143}" type="slidenum">
              <a:rPr lang="en-US" altLang="ko-KR" smtClean="0"/>
              <a:pPr rtl="0"/>
              <a:t>15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E4E02A-206D-FB79-FF17-32ABFA86C230}"/>
              </a:ext>
            </a:extLst>
          </p:cNvPr>
          <p:cNvSpPr/>
          <p:nvPr/>
        </p:nvSpPr>
        <p:spPr>
          <a:xfrm>
            <a:off x="9191806" y="2330824"/>
            <a:ext cx="2085793" cy="2217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개체 틀 29">
            <a:extLst>
              <a:ext uri="{FF2B5EF4-FFF2-40B4-BE49-F238E27FC236}">
                <a16:creationId xmlns:a16="http://schemas.microsoft.com/office/drawing/2014/main" id="{0A0255EE-8F3C-C184-AE04-B537A438FA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458" r="12458"/>
          <a:stretch/>
        </p:blipFill>
        <p:spPr>
          <a:xfrm>
            <a:off x="7292630" y="2599419"/>
            <a:ext cx="1502805" cy="1502805"/>
          </a:xfrm>
          <a:prstGeom prst="ellipse">
            <a:avLst/>
          </a:prstGeom>
        </p:spPr>
      </p:pic>
      <p:sp>
        <p:nvSpPr>
          <p:cNvPr id="18" name="텍스트 개체 틀 131">
            <a:extLst>
              <a:ext uri="{FF2B5EF4-FFF2-40B4-BE49-F238E27FC236}">
                <a16:creationId xmlns:a16="http://schemas.microsoft.com/office/drawing/2014/main" id="{50157808-1423-9057-079C-07BFC4EEDCDE}"/>
              </a:ext>
            </a:extLst>
          </p:cNvPr>
          <p:cNvSpPr txBox="1">
            <a:spLocks/>
          </p:cNvSpPr>
          <p:nvPr/>
        </p:nvSpPr>
        <p:spPr>
          <a:xfrm>
            <a:off x="7101275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kern="1200" cap="all" spc="200" baseline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???????? </a:t>
            </a:r>
            <a:r>
              <a:rPr lang="ko-KR" altLang="en-US" dirty="0"/>
              <a:t>교수님</a:t>
            </a:r>
            <a:endParaRPr lang="en-US" altLang="ko-KR" dirty="0"/>
          </a:p>
        </p:txBody>
      </p:sp>
      <p:sp>
        <p:nvSpPr>
          <p:cNvPr id="19" name="텍스트 개체 틀 132">
            <a:extLst>
              <a:ext uri="{FF2B5EF4-FFF2-40B4-BE49-F238E27FC236}">
                <a16:creationId xmlns:a16="http://schemas.microsoft.com/office/drawing/2014/main" id="{930308BF-2157-901A-0E04-8F9CF00967FB}"/>
              </a:ext>
            </a:extLst>
          </p:cNvPr>
          <p:cNvSpPr txBox="1">
            <a:spLocks/>
          </p:cNvSpPr>
          <p:nvPr/>
        </p:nvSpPr>
        <p:spPr>
          <a:xfrm>
            <a:off x="7201413" y="4661551"/>
            <a:ext cx="1885516" cy="645555"/>
          </a:xfrm>
          <a:prstGeom prst="rect">
            <a:avLst/>
          </a:prstGeom>
        </p:spPr>
        <p:txBody>
          <a:bodyPr rtlCol="0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kern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마법</a:t>
            </a:r>
          </a:p>
        </p:txBody>
      </p:sp>
    </p:spTree>
    <p:extLst>
      <p:ext uri="{BB962C8B-B14F-4D97-AF65-F5344CB8AC3E}">
        <p14:creationId xmlns:p14="http://schemas.microsoft.com/office/powerpoint/2010/main" val="2069803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 rtlCol="0"/>
          <a:lstStyle/>
          <a:p>
            <a:pPr rtl="0"/>
            <a:r>
              <a:rPr lang="ko-KR" altLang="en-US" dirty="0"/>
              <a:t>감사합니다</a:t>
            </a:r>
            <a:r>
              <a:rPr lang="en-US" altLang="ko-KR" dirty="0"/>
              <a:t>. 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756576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부족한 내용이지만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  <a:p>
            <a:pPr rtl="0"/>
            <a:endParaRPr lang="ko-KR" altLang="en-US" dirty="0"/>
          </a:p>
        </p:txBody>
      </p:sp>
      <p:sp>
        <p:nvSpPr>
          <p:cNvPr id="21" name="바닥글 개체 틀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/>
          <a:p>
            <a:pPr rtl="0"/>
            <a:r>
              <a:rPr lang="en-US" altLang="ko-KR" dirty="0"/>
              <a:t>12</a:t>
            </a:r>
            <a:r>
              <a:rPr lang="ko-KR" altLang="en-US" dirty="0" err="1"/>
              <a:t>번팀</a:t>
            </a:r>
            <a:r>
              <a:rPr lang="ko-KR" altLang="en-US" dirty="0"/>
              <a:t> 질병예측 머신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/>
          <a:p>
            <a:pPr rtl="0"/>
            <a:fld id="{8D1FC6F8-0BCD-47E9-9C64-690771D9C143}" type="slidenum">
              <a:rPr lang="en-US" altLang="ko-KR" smtClean="0"/>
              <a:pPr rtl="0"/>
              <a:t>16</a:t>
            </a:fld>
            <a:endParaRPr lang="ko-KR" altLang="en-US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 </a:t>
            </a:r>
            <a:r>
              <a:rPr lang="en-US" altLang="ko-KR"/>
              <a:t>5</a:t>
            </a:r>
            <a:r>
              <a:rPr lang="ko-KR" altLang="en-US"/>
              <a:t>월 </a:t>
            </a:r>
            <a:r>
              <a:rPr lang="en-US" altLang="ko-KR"/>
              <a:t>21</a:t>
            </a:r>
            <a:r>
              <a:rPr lang="ko-KR" altLang="en-US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 rtlCol="0"/>
          <a:lstStyle/>
          <a:p>
            <a:pPr rtl="0"/>
            <a:r>
              <a:rPr lang="ko-KR" altLang="en-US" dirty="0"/>
              <a:t>문제 제시</a:t>
            </a:r>
          </a:p>
        </p:txBody>
      </p:sp>
      <p:sp>
        <p:nvSpPr>
          <p:cNvPr id="59" name="텍스트 개체 틀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49"/>
            <a:ext cx="5309918" cy="1663086"/>
          </a:xfrm>
        </p:spPr>
        <p:txBody>
          <a:bodyPr rtlCol="0"/>
          <a:lstStyle/>
          <a:p>
            <a:pPr rtl="0"/>
            <a:r>
              <a:rPr lang="ko-KR" altLang="en-US" dirty="0"/>
              <a:t>현대 사회에서 건강에 대한 염려는 지속적으로 증가하고 있는 상황인데</a:t>
            </a:r>
            <a:r>
              <a:rPr lang="en-US" altLang="ko-KR" dirty="0"/>
              <a:t>, </a:t>
            </a:r>
            <a:r>
              <a:rPr lang="ko-KR" altLang="en-US" dirty="0"/>
              <a:t>정보들이 지나치게 흩어져 있으며 정제되어 있지 않은 환경에서 필요한 정보를 얻기보다 혼란스러움만 얻는 경험을 할 수 있었습니다</a:t>
            </a:r>
            <a:r>
              <a:rPr lang="en-US" altLang="ko-KR" dirty="0"/>
              <a:t>.</a:t>
            </a:r>
          </a:p>
          <a:p>
            <a:pPr rtl="0"/>
            <a:endParaRPr lang="en-US" altLang="ko-KR" dirty="0"/>
          </a:p>
        </p:txBody>
      </p:sp>
      <p:pic>
        <p:nvPicPr>
          <p:cNvPr id="116" name="그림 개체 틀 115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7663453" y="1497630"/>
            <a:ext cx="3527091" cy="3334346"/>
          </a:xfrm>
        </p:spPr>
      </p:pic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/>
          <a:p>
            <a:pPr rtl="0"/>
            <a:r>
              <a:rPr lang="en-US" altLang="ko-KR" dirty="0"/>
              <a:t>12</a:t>
            </a:r>
            <a:r>
              <a:rPr lang="ko-KR" altLang="en-US" dirty="0" err="1"/>
              <a:t>번팀</a:t>
            </a:r>
            <a:r>
              <a:rPr lang="ko-KR" altLang="en-US" dirty="0"/>
              <a:t> 질병예측 머신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/>
          <a:p>
            <a:pPr rtl="0"/>
            <a:fld id="{8D1FC6F8-0BCD-47E9-9C64-690771D9C143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 rtlCol="0"/>
          <a:lstStyle/>
          <a:p>
            <a:pPr rtl="0"/>
            <a:r>
              <a:rPr lang="ko-KR" altLang="en-US" dirty="0"/>
              <a:t>예상되는 문제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 rtlCol="0"/>
          <a:lstStyle/>
          <a:p>
            <a:pPr rtl="0"/>
            <a:r>
              <a:rPr lang="ko-KR" altLang="en-US" dirty="0"/>
              <a:t>데이터 수집</a:t>
            </a:r>
          </a:p>
        </p:txBody>
      </p:sp>
      <p:sp>
        <p:nvSpPr>
          <p:cNvPr id="42" name="텍스트 개체 틀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4"/>
            <a:ext cx="2556579" cy="1328236"/>
          </a:xfrm>
        </p:spPr>
        <p:txBody>
          <a:bodyPr rtlCol="0"/>
          <a:lstStyle/>
          <a:p>
            <a:pPr rtl="0"/>
            <a:r>
              <a:rPr lang="ko-KR" altLang="en-US" dirty="0"/>
              <a:t>충분한 양의 질병과 증상들을 확보할 수 있는 데이터를 찾는 것이 쉽지 않을 것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8997" y="1873815"/>
            <a:ext cx="2556578" cy="365125"/>
          </a:xfrm>
        </p:spPr>
        <p:txBody>
          <a:bodyPr rtlCol="0"/>
          <a:lstStyle/>
          <a:p>
            <a:pPr rtl="0"/>
            <a:r>
              <a:rPr lang="ko-KR" altLang="en-US" dirty="0"/>
              <a:t>질병과의 관련성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8996" y="2178444"/>
            <a:ext cx="2632419" cy="1291081"/>
          </a:xfrm>
        </p:spPr>
        <p:txBody>
          <a:bodyPr rtlCol="0"/>
          <a:lstStyle/>
          <a:p>
            <a:pPr rtl="0"/>
            <a:r>
              <a:rPr lang="ko-KR" altLang="en-US" dirty="0"/>
              <a:t>질병을 예측하는데 영향을 줄 수 있는 변수들인지 파악해야 합니다</a:t>
            </a:r>
            <a:r>
              <a:rPr lang="en-US" altLang="ko-KR" dirty="0"/>
              <a:t>.</a:t>
            </a:r>
          </a:p>
        </p:txBody>
      </p:sp>
      <p:sp>
        <p:nvSpPr>
          <p:cNvPr id="45" name="텍스트 개체 틀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9595" y="4071261"/>
            <a:ext cx="2556577" cy="365125"/>
          </a:xfrm>
        </p:spPr>
        <p:txBody>
          <a:bodyPr rtlCol="0"/>
          <a:lstStyle/>
          <a:p>
            <a:pPr rtl="0"/>
            <a:r>
              <a:rPr lang="ko-KR" altLang="en-US" dirty="0"/>
              <a:t>데이터의 신뢰도</a:t>
            </a:r>
          </a:p>
        </p:txBody>
      </p:sp>
      <p:sp>
        <p:nvSpPr>
          <p:cNvPr id="71" name="텍스트 개체 틀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9596" y="4383943"/>
            <a:ext cx="2556577" cy="1328236"/>
          </a:xfrm>
        </p:spPr>
        <p:txBody>
          <a:bodyPr rtlCol="0"/>
          <a:lstStyle/>
          <a:p>
            <a:pPr rtl="0"/>
            <a:r>
              <a:rPr lang="ko-KR" altLang="en-US" dirty="0"/>
              <a:t>신뢰할 수 있는 의료용 데이터인지 판단하는 과정이 필요합니다</a:t>
            </a:r>
            <a:r>
              <a:rPr lang="en-US" altLang="ko-KR" dirty="0"/>
              <a:t>.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/>
          <a:p>
            <a:pPr rtl="0"/>
            <a:r>
              <a:rPr lang="en-US" altLang="ko-KR" dirty="0"/>
              <a:t>12</a:t>
            </a:r>
            <a:r>
              <a:rPr lang="ko-KR" altLang="en-US" dirty="0" err="1"/>
              <a:t>번팀</a:t>
            </a:r>
            <a:r>
              <a:rPr lang="ko-KR" altLang="en-US" dirty="0"/>
              <a:t> 질병예측 머신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/>
          <a:p>
            <a:pPr rtl="0"/>
            <a:fld id="{8D1FC6F8-0BCD-47E9-9C64-690771D9C143}" type="slidenum">
              <a:rPr lang="en-US" altLang="ko-KR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제목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 rtlCol="0"/>
          <a:lstStyle/>
          <a:p>
            <a:pPr rtl="0"/>
            <a:r>
              <a:rPr lang="ko-KR" altLang="en-US" dirty="0"/>
              <a:t>진행 순서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1" name="그림 개체 틀 90" descr="돋보기 단색으로 채워진">
            <a:extLst>
              <a:ext uri="{FF2B5EF4-FFF2-40B4-BE49-F238E27FC236}">
                <a16:creationId xmlns:a16="http://schemas.microsoft.com/office/drawing/2014/main" id="{C6A83A1A-E2DA-4D40-B2A8-6FAABB76B41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04658" y="3330145"/>
            <a:ext cx="603504" cy="603504"/>
          </a:xfrm>
          <a:prstGeom prst="rect">
            <a:avLst/>
          </a:prstGeom>
        </p:spPr>
      </p:pic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 rtlCol="0"/>
          <a:lstStyle/>
          <a:p>
            <a:pPr rtl="0"/>
            <a:r>
              <a:rPr lang="ko-KR" altLang="en-US" dirty="0"/>
              <a:t>데이터 수집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5" y="4546458"/>
            <a:ext cx="2640803" cy="1616414"/>
          </a:xfrm>
        </p:spPr>
        <p:txBody>
          <a:bodyPr rtlCol="0"/>
          <a:lstStyle/>
          <a:p>
            <a:pPr rtl="0"/>
            <a:r>
              <a:rPr lang="ko-KR" altLang="en-US" dirty="0"/>
              <a:t>증상과 나이</a:t>
            </a:r>
            <a:r>
              <a:rPr lang="en-US" altLang="ko-KR" dirty="0"/>
              <a:t>, </a:t>
            </a:r>
            <a:r>
              <a:rPr lang="ko-KR" altLang="en-US" dirty="0"/>
              <a:t>성별과 같은 변수들로 질병을 예측하는 </a:t>
            </a:r>
            <a:r>
              <a:rPr lang="ko-KR" altLang="en-US" dirty="0" err="1"/>
              <a:t>머신을</a:t>
            </a:r>
            <a:r>
              <a:rPr lang="ko-KR" altLang="en-US" dirty="0"/>
              <a:t> 학습시키기에 적절한 데이터를 찾아야 합니다</a:t>
            </a:r>
            <a:r>
              <a:rPr lang="en-US" altLang="ko-KR" dirty="0"/>
              <a:t>.</a:t>
            </a:r>
          </a:p>
        </p:txBody>
      </p:sp>
      <p:pic>
        <p:nvPicPr>
          <p:cNvPr id="92" name="그림 개체 틀 91" descr="데이터베이스 단색으로 채워진">
            <a:extLst>
              <a:ext uri="{FF2B5EF4-FFF2-40B4-BE49-F238E27FC236}">
                <a16:creationId xmlns:a16="http://schemas.microsoft.com/office/drawing/2014/main" id="{B0B79D89-2FA7-4527-BF24-BD94083A08E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266976" y="3330145"/>
            <a:ext cx="603504" cy="603504"/>
          </a:xfrm>
          <a:prstGeom prst="rect">
            <a:avLst/>
          </a:prstGeom>
        </p:spPr>
      </p:pic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4234631"/>
            <a:ext cx="2640803" cy="365125"/>
          </a:xfrm>
        </p:spPr>
        <p:txBody>
          <a:bodyPr rtlCol="0"/>
          <a:lstStyle/>
          <a:p>
            <a:pPr rtl="0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7503" y="4550146"/>
            <a:ext cx="2640803" cy="1616414"/>
          </a:xfrm>
        </p:spPr>
        <p:txBody>
          <a:bodyPr rtlCol="0"/>
          <a:lstStyle/>
          <a:p>
            <a:pPr rtl="0"/>
            <a:r>
              <a:rPr lang="ko-KR" altLang="en-US" dirty="0"/>
              <a:t>확보한 데이터를 효과적으로 활용하기 위해서 전처리를 해야 합니다</a:t>
            </a:r>
            <a:r>
              <a:rPr lang="en-US" altLang="ko-KR" dirty="0"/>
              <a:t>.</a:t>
            </a:r>
          </a:p>
        </p:txBody>
      </p:sp>
      <p:pic>
        <p:nvPicPr>
          <p:cNvPr id="93" name="그림 개체 틀 92" descr="화학 단색으로 채워진">
            <a:extLst>
              <a:ext uri="{FF2B5EF4-FFF2-40B4-BE49-F238E27FC236}">
                <a16:creationId xmlns:a16="http://schemas.microsoft.com/office/drawing/2014/main" id="{72B05E96-95BD-47EE-996E-6B2C14EBD1B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109232" y="3330145"/>
            <a:ext cx="603504" cy="603504"/>
          </a:xfrm>
          <a:prstGeom prst="rect">
            <a:avLst/>
          </a:prstGeom>
        </p:spPr>
      </p:pic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0" y="4218499"/>
            <a:ext cx="2640803" cy="365125"/>
          </a:xfrm>
        </p:spPr>
        <p:txBody>
          <a:bodyPr rtlCol="0"/>
          <a:lstStyle/>
          <a:p>
            <a:pPr rtl="0"/>
            <a:r>
              <a:rPr lang="ko-KR" altLang="en-US" dirty="0"/>
              <a:t>모델</a:t>
            </a:r>
            <a:r>
              <a:rPr lang="en-US" altLang="ko-KR" dirty="0"/>
              <a:t>, </a:t>
            </a:r>
            <a:r>
              <a:rPr lang="ko-KR" altLang="en-US" dirty="0"/>
              <a:t>신경망구조 작성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534014"/>
            <a:ext cx="2640803" cy="1616414"/>
          </a:xfrm>
        </p:spPr>
        <p:txBody>
          <a:bodyPr rtlCol="0"/>
          <a:lstStyle/>
          <a:p>
            <a:pPr rtl="0"/>
            <a:r>
              <a:rPr lang="ko-KR" altLang="en-US" dirty="0"/>
              <a:t>분류 문제에 맞는 모델과 활성함수</a:t>
            </a:r>
            <a:r>
              <a:rPr lang="en-US" altLang="ko-KR" dirty="0"/>
              <a:t>,</a:t>
            </a:r>
            <a:r>
              <a:rPr lang="ko-KR" altLang="en-US" dirty="0"/>
              <a:t> 신경망 구조 등을 작성해줘야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4" name="그림 개체 틀 93" descr="통계 단색으로 채워진">
            <a:extLst>
              <a:ext uri="{FF2B5EF4-FFF2-40B4-BE49-F238E27FC236}">
                <a16:creationId xmlns:a16="http://schemas.microsoft.com/office/drawing/2014/main" id="{8C7C9F51-16A3-43F8-8724-9F145C4AD5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972085" y="3330145"/>
            <a:ext cx="603504" cy="603504"/>
          </a:xfrm>
          <a:prstGeom prst="rect">
            <a:avLst/>
          </a:prstGeom>
        </p:spPr>
      </p:pic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6" y="4181333"/>
            <a:ext cx="2640803" cy="365125"/>
          </a:xfrm>
        </p:spPr>
        <p:txBody>
          <a:bodyPr rtlCol="0"/>
          <a:lstStyle/>
          <a:p>
            <a:pPr rtl="0"/>
            <a:r>
              <a:rPr lang="ko-KR" altLang="en-US" dirty="0"/>
              <a:t>분석</a:t>
            </a:r>
            <a:r>
              <a:rPr lang="en-US" altLang="ko-KR" dirty="0"/>
              <a:t>, </a:t>
            </a:r>
            <a:r>
              <a:rPr lang="ko-KR" altLang="en-US" dirty="0"/>
              <a:t>문제점 발견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D16C7B99-9723-4022-8904-97B66907F1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54497" y="4534014"/>
            <a:ext cx="2640803" cy="1616414"/>
          </a:xfrm>
        </p:spPr>
        <p:txBody>
          <a:bodyPr rtlCol="0"/>
          <a:lstStyle/>
          <a:p>
            <a:pPr rtl="0"/>
            <a:r>
              <a:rPr lang="ko-KR" altLang="en-US" dirty="0"/>
              <a:t>과제를 통해서 유의미한 결과를 얻었는지 분석해보고 진행중에 어떤 문제점들이 있었는지</a:t>
            </a:r>
            <a:r>
              <a:rPr lang="en-US" altLang="ko-KR" dirty="0"/>
              <a:t>, </a:t>
            </a:r>
            <a:r>
              <a:rPr lang="ko-KR" altLang="en-US" dirty="0"/>
              <a:t>개선해야 할 부분은 있는지에 대해 분석해야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/>
          <a:p>
            <a:pPr rtl="0"/>
            <a:r>
              <a:rPr lang="en-US" altLang="ko-KR" dirty="0"/>
              <a:t>12</a:t>
            </a:r>
            <a:r>
              <a:rPr lang="ko-KR" altLang="en-US" dirty="0" err="1"/>
              <a:t>번팀</a:t>
            </a:r>
            <a:r>
              <a:rPr lang="ko-KR" altLang="en-US" dirty="0"/>
              <a:t> 질병예측 머신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/>
          <a:p>
            <a:pPr rtl="0"/>
            <a:fld id="{8D1FC6F8-0BCD-47E9-9C64-690771D9C143}" type="slidenum">
              <a:rPr lang="en-US" altLang="ko-KR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899" y="1547028"/>
            <a:ext cx="2809464" cy="580029"/>
          </a:xfrm>
        </p:spPr>
        <p:txBody>
          <a:bodyPr rtlCol="0"/>
          <a:lstStyle/>
          <a:p>
            <a:pPr algn="ctr" rtl="0"/>
            <a:r>
              <a:rPr lang="ko-KR" altLang="en-US" dirty="0"/>
              <a:t>데이터 소개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/>
          <a:p>
            <a:pPr rtl="0"/>
            <a:r>
              <a:rPr lang="en-US" altLang="ko-KR" dirty="0"/>
              <a:t>12</a:t>
            </a:r>
            <a:r>
              <a:rPr lang="ko-KR" altLang="en-US" dirty="0" err="1"/>
              <a:t>번팀</a:t>
            </a:r>
            <a:r>
              <a:rPr lang="ko-KR" altLang="en-US" dirty="0"/>
              <a:t> 질병예측 머신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/>
          <a:p>
            <a:pPr rtl="0"/>
            <a:fld id="{8D1FC6F8-0BCD-47E9-9C64-690771D9C143}" type="slidenum">
              <a:rPr lang="en-US" altLang="ko-KR" smtClean="0"/>
              <a:pPr rtl="0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3CFA27-3EA5-ED92-0ED8-9F0CABCC4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41" y="3429000"/>
            <a:ext cx="8992379" cy="19966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C78F439-860B-15F9-337C-957469B78452}"/>
              </a:ext>
            </a:extLst>
          </p:cNvPr>
          <p:cNvSpPr/>
          <p:nvPr/>
        </p:nvSpPr>
        <p:spPr>
          <a:xfrm>
            <a:off x="1651380" y="3669792"/>
            <a:ext cx="665099" cy="2377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205E50-252D-0486-A3D6-C84718293913}"/>
              </a:ext>
            </a:extLst>
          </p:cNvPr>
          <p:cNvSpPr/>
          <p:nvPr/>
        </p:nvSpPr>
        <p:spPr>
          <a:xfrm>
            <a:off x="2980308" y="3669792"/>
            <a:ext cx="665099" cy="23774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44DB6C-4E60-3144-F5F6-BA3CDF981EE1}"/>
              </a:ext>
            </a:extLst>
          </p:cNvPr>
          <p:cNvSpPr/>
          <p:nvPr/>
        </p:nvSpPr>
        <p:spPr>
          <a:xfrm>
            <a:off x="5668644" y="3669792"/>
            <a:ext cx="665099" cy="23774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183990-FC85-1F3E-B925-BB1B1E6B8909}"/>
              </a:ext>
            </a:extLst>
          </p:cNvPr>
          <p:cNvSpPr/>
          <p:nvPr/>
        </p:nvSpPr>
        <p:spPr>
          <a:xfrm>
            <a:off x="7009764" y="3669792"/>
            <a:ext cx="665099" cy="23774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403198-19D9-21AB-3A9E-79374A640C02}"/>
              </a:ext>
            </a:extLst>
          </p:cNvPr>
          <p:cNvSpPr/>
          <p:nvPr/>
        </p:nvSpPr>
        <p:spPr>
          <a:xfrm>
            <a:off x="7679689" y="3669792"/>
            <a:ext cx="665099" cy="23774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7C51A9-0934-F8B1-A604-4A6630884D67}"/>
              </a:ext>
            </a:extLst>
          </p:cNvPr>
          <p:cNvSpPr/>
          <p:nvPr/>
        </p:nvSpPr>
        <p:spPr>
          <a:xfrm>
            <a:off x="8350884" y="3669792"/>
            <a:ext cx="665099" cy="23774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6E59E5-84FE-F433-279F-B4417B37927C}"/>
              </a:ext>
            </a:extLst>
          </p:cNvPr>
          <p:cNvSpPr/>
          <p:nvPr/>
        </p:nvSpPr>
        <p:spPr>
          <a:xfrm>
            <a:off x="9699086" y="3669792"/>
            <a:ext cx="665099" cy="23774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7DE2291A-FA05-2200-A77F-5AB9AB4C4B74}"/>
              </a:ext>
            </a:extLst>
          </p:cNvPr>
          <p:cNvCxnSpPr>
            <a:stCxn id="9" idx="0"/>
          </p:cNvCxnSpPr>
          <p:nvPr/>
        </p:nvCxnSpPr>
        <p:spPr>
          <a:xfrm rot="5400000" flipH="1" flipV="1">
            <a:off x="4587297" y="1487049"/>
            <a:ext cx="908304" cy="3457182"/>
          </a:xfrm>
          <a:prstGeom prst="bentConnector2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25E72A1-8946-462F-5245-96DEC9DCB261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6001193" y="2761488"/>
            <a:ext cx="1" cy="90830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6CA919FE-E62D-AD1B-1523-2F170DACE1A0}"/>
              </a:ext>
            </a:extLst>
          </p:cNvPr>
          <p:cNvCxnSpPr>
            <a:cxnSpLocks/>
          </p:cNvCxnSpPr>
          <p:nvPr/>
        </p:nvCxnSpPr>
        <p:spPr>
          <a:xfrm rot="10800000">
            <a:off x="6684297" y="2761488"/>
            <a:ext cx="3347340" cy="908304"/>
          </a:xfrm>
          <a:prstGeom prst="bentConnector3">
            <a:avLst>
              <a:gd name="adj1" fmla="val -264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2FD2326-67EF-867F-77AF-4046C5F326A6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7342313" y="2761488"/>
            <a:ext cx="1" cy="90830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9E66B12-F678-6691-D459-B6D9676172F3}"/>
              </a:ext>
            </a:extLst>
          </p:cNvPr>
          <p:cNvCxnSpPr>
            <a:stCxn id="12" idx="0"/>
          </p:cNvCxnSpPr>
          <p:nvPr/>
        </p:nvCxnSpPr>
        <p:spPr>
          <a:xfrm flipV="1">
            <a:off x="8012239" y="2761488"/>
            <a:ext cx="4175" cy="90830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689E931-D739-7235-54A6-F624FFB709DA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8683433" y="2523745"/>
            <a:ext cx="1" cy="114604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6DA1998-8FE2-E37B-49EE-A408E49885B9}"/>
              </a:ext>
            </a:extLst>
          </p:cNvPr>
          <p:cNvSpPr txBox="1"/>
          <p:nvPr/>
        </p:nvSpPr>
        <p:spPr>
          <a:xfrm>
            <a:off x="8144423" y="2101336"/>
            <a:ext cx="1091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B050"/>
                </a:solidFill>
              </a:rPr>
              <a:t>feature</a:t>
            </a:r>
            <a:endParaRPr lang="ko-KR" altLang="en-US" sz="2400" dirty="0">
              <a:solidFill>
                <a:srgbClr val="00B05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9B9B60-9F15-6B3B-964C-1D2DB1979E11}"/>
              </a:ext>
            </a:extLst>
          </p:cNvPr>
          <p:cNvSpPr txBox="1"/>
          <p:nvPr/>
        </p:nvSpPr>
        <p:spPr>
          <a:xfrm>
            <a:off x="3297298" y="28110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50"/>
                </a:solidFill>
              </a:rPr>
              <a:t>증상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4011E4D-7CF2-0631-7CCB-B872056D0AE6}"/>
              </a:ext>
            </a:extLst>
          </p:cNvPr>
          <p:cNvSpPr txBox="1"/>
          <p:nvPr/>
        </p:nvSpPr>
        <p:spPr>
          <a:xfrm>
            <a:off x="5196915" y="279547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B050"/>
                </a:solidFill>
              </a:rPr>
              <a:t>증상의 강도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EFA14F-D009-22B0-2149-13CB682A238A}"/>
              </a:ext>
            </a:extLst>
          </p:cNvPr>
          <p:cNvSpPr txBox="1"/>
          <p:nvPr/>
        </p:nvSpPr>
        <p:spPr>
          <a:xfrm>
            <a:off x="6754950" y="27988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50"/>
                </a:solidFill>
              </a:rPr>
              <a:t>나이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80AE6D-E1D9-BEEA-DF0B-120964C39FEF}"/>
              </a:ext>
            </a:extLst>
          </p:cNvPr>
          <p:cNvSpPr txBox="1"/>
          <p:nvPr/>
        </p:nvSpPr>
        <p:spPr>
          <a:xfrm>
            <a:off x="7446957" y="28013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50"/>
                </a:solidFill>
              </a:rPr>
              <a:t>성별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92DA9E-CC24-C69A-A079-B692B023AA61}"/>
              </a:ext>
            </a:extLst>
          </p:cNvPr>
          <p:cNvSpPr txBox="1"/>
          <p:nvPr/>
        </p:nvSpPr>
        <p:spPr>
          <a:xfrm>
            <a:off x="8173247" y="277450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BMI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A5E725-C5FD-1A99-A96B-F2221C686C01}"/>
              </a:ext>
            </a:extLst>
          </p:cNvPr>
          <p:cNvSpPr txBox="1"/>
          <p:nvPr/>
        </p:nvSpPr>
        <p:spPr>
          <a:xfrm>
            <a:off x="9489949" y="28013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50"/>
                </a:solidFill>
              </a:rPr>
              <a:t>계절</a:t>
            </a: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355A6EA0-52E3-8615-6965-2757EBF69979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1648547" y="2859129"/>
            <a:ext cx="1146047" cy="475280"/>
          </a:xfrm>
          <a:prstGeom prst="bentConnector3">
            <a:avLst>
              <a:gd name="adj1" fmla="val 7766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A21C2B6-4056-A52D-A28B-A00ED656EFD0}"/>
              </a:ext>
            </a:extLst>
          </p:cNvPr>
          <p:cNvSpPr txBox="1"/>
          <p:nvPr/>
        </p:nvSpPr>
        <p:spPr>
          <a:xfrm>
            <a:off x="2026317" y="2101336"/>
            <a:ext cx="930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target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E23E3B0-2DEB-7FBC-4481-ABBDBBCC40B3}"/>
              </a:ext>
            </a:extLst>
          </p:cNvPr>
          <p:cNvSpPr txBox="1"/>
          <p:nvPr/>
        </p:nvSpPr>
        <p:spPr>
          <a:xfrm>
            <a:off x="4887257" y="5499309"/>
            <a:ext cx="201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Datasetfinal.csv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코드 설명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1" y="760406"/>
            <a:ext cx="5424988" cy="579245"/>
          </a:xfrm>
        </p:spPr>
        <p:txBody>
          <a:bodyPr rtlCol="0"/>
          <a:lstStyle/>
          <a:p>
            <a:pPr rtl="0"/>
            <a:r>
              <a:rPr lang="ko-KR" altLang="en-US" dirty="0"/>
              <a:t>핵심 코드</a:t>
            </a:r>
          </a:p>
        </p:txBody>
      </p:sp>
      <p:sp>
        <p:nvSpPr>
          <p:cNvPr id="40" name="텍스트 개체 틀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511" y="3417877"/>
            <a:ext cx="2806280" cy="365125"/>
          </a:xfrm>
        </p:spPr>
        <p:txBody>
          <a:bodyPr rtlCol="0"/>
          <a:lstStyle/>
          <a:p>
            <a:pPr rtl="0"/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5511" y="3766050"/>
            <a:ext cx="2806280" cy="1148945"/>
          </a:xfrm>
        </p:spPr>
        <p:txBody>
          <a:bodyPr rtlCol="0"/>
          <a:lstStyle/>
          <a:p>
            <a:pPr rtl="0"/>
            <a:r>
              <a:rPr lang="ko-KR" altLang="en-US" dirty="0"/>
              <a:t>데이터가 </a:t>
            </a:r>
            <a:r>
              <a:rPr lang="ko-KR" altLang="en-US"/>
              <a:t>스트링이기 </a:t>
            </a:r>
            <a:r>
              <a:rPr lang="ko-KR" altLang="en-US" dirty="0"/>
              <a:t>때</a:t>
            </a:r>
            <a:r>
              <a:rPr lang="ko-KR" altLang="en-US"/>
              <a:t>문에 </a:t>
            </a:r>
            <a:r>
              <a:rPr lang="en-US" altLang="ko-KR" dirty="0"/>
              <a:t>Numerical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로 변환해주는 전처리를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2" name="텍스트 개체 틀 41">
            <a:extLst>
              <a:ext uri="{FF2B5EF4-FFF2-40B4-BE49-F238E27FC236}">
                <a16:creationId xmlns:a16="http://schemas.microsoft.com/office/drawing/2014/main" id="{974545B8-60BB-4D0D-8EE6-4D20EFAB71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14520" y="3400925"/>
            <a:ext cx="2806280" cy="365125"/>
          </a:xfrm>
        </p:spPr>
        <p:txBody>
          <a:bodyPr rtlCol="0"/>
          <a:lstStyle/>
          <a:p>
            <a:pPr rtl="0"/>
            <a:r>
              <a:rPr lang="en-US" altLang="ko-KR" dirty="0"/>
              <a:t>MLP</a:t>
            </a:r>
            <a:endParaRPr lang="ko-KR" altLang="en-US" dirty="0"/>
          </a:p>
        </p:txBody>
      </p:sp>
      <p:sp>
        <p:nvSpPr>
          <p:cNvPr id="43" name="텍스트 개체 틀 42">
            <a:extLst>
              <a:ext uri="{FF2B5EF4-FFF2-40B4-BE49-F238E27FC236}">
                <a16:creationId xmlns:a16="http://schemas.microsoft.com/office/drawing/2014/main" id="{947754CF-0306-43C0-AAC6-F0E44B385D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4520" y="3749098"/>
            <a:ext cx="2806280" cy="1148945"/>
          </a:xfrm>
        </p:spPr>
        <p:txBody>
          <a:bodyPr rtlCol="0"/>
          <a:lstStyle/>
          <a:p>
            <a:pPr rtl="0"/>
            <a:r>
              <a:rPr lang="en-US" altLang="ko-KR" dirty="0"/>
              <a:t>CNN</a:t>
            </a:r>
            <a:r>
              <a:rPr lang="ko-KR" altLang="en-US" dirty="0"/>
              <a:t>이나 </a:t>
            </a:r>
            <a:r>
              <a:rPr lang="en-US" altLang="ko-KR" dirty="0"/>
              <a:t>RNN</a:t>
            </a:r>
            <a:r>
              <a:rPr lang="ko-KR" altLang="en-US" dirty="0"/>
              <a:t>을 사용하기에는 부적합해 보여서 </a:t>
            </a:r>
            <a:r>
              <a:rPr lang="en-US" altLang="ko-KR" dirty="0"/>
              <a:t>MLP</a:t>
            </a:r>
            <a:r>
              <a:rPr lang="ko-KR" altLang="en-US" dirty="0"/>
              <a:t>를 활용하려고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4" name="텍스트 개체 틀 43">
            <a:extLst>
              <a:ext uri="{FF2B5EF4-FFF2-40B4-BE49-F238E27FC236}">
                <a16:creationId xmlns:a16="http://schemas.microsoft.com/office/drawing/2014/main" id="{08BF14CB-16F9-4C81-89C6-D1803D9FF6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63529" y="3400925"/>
            <a:ext cx="2692240" cy="365125"/>
          </a:xfrm>
        </p:spPr>
        <p:txBody>
          <a:bodyPr rtlCol="0"/>
          <a:lstStyle/>
          <a:p>
            <a:pPr rtl="0"/>
            <a:r>
              <a:rPr lang="ko-KR" altLang="en-US" dirty="0"/>
              <a:t>신경망 구조</a:t>
            </a:r>
          </a:p>
        </p:txBody>
      </p:sp>
      <p:sp>
        <p:nvSpPr>
          <p:cNvPr id="45" name="텍스트 개체 틀 44">
            <a:extLst>
              <a:ext uri="{FF2B5EF4-FFF2-40B4-BE49-F238E27FC236}">
                <a16:creationId xmlns:a16="http://schemas.microsoft.com/office/drawing/2014/main" id="{BF20205F-2E3B-455D-AD51-19DBA042B6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63529" y="3749098"/>
            <a:ext cx="2692240" cy="1148945"/>
          </a:xfrm>
        </p:spPr>
        <p:txBody>
          <a:bodyPr rtlCol="0"/>
          <a:lstStyle/>
          <a:p>
            <a:pPr rtl="0"/>
            <a:r>
              <a:rPr lang="ko-KR" altLang="en-US" dirty="0"/>
              <a:t>레이어를 세 개 넣으려고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/>
          <a:p>
            <a:r>
              <a:rPr lang="en-US" altLang="ko-KR" dirty="0"/>
              <a:t>12</a:t>
            </a:r>
            <a:r>
              <a:rPr lang="ko-KR" altLang="en-US" dirty="0" err="1"/>
              <a:t>번팀</a:t>
            </a:r>
            <a:r>
              <a:rPr lang="ko-KR" altLang="en-US" dirty="0"/>
              <a:t> 질병예측 머신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/>
          <a:p>
            <a:pPr rtl="0"/>
            <a:fld id="{8D1FC6F8-0BCD-47E9-9C64-690771D9C143}" type="slidenum">
              <a:rPr lang="en-US" altLang="ko-KR" smtClean="0"/>
              <a:pPr rtl="0"/>
              <a:t>7</a:t>
            </a:fld>
            <a:endParaRPr lang="ko-KR" altLang="en-US"/>
          </a:p>
        </p:txBody>
      </p: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82E4A9E0-B9B8-477E-BAB2-C435AE05A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68225" y="2771218"/>
            <a:ext cx="65900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4D367819-9C54-4A3B-90AC-2B4EEEBC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95812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래픽 13" descr="바코드 단색으로 채워진">
            <a:extLst>
              <a:ext uri="{FF2B5EF4-FFF2-40B4-BE49-F238E27FC236}">
                <a16:creationId xmlns:a16="http://schemas.microsoft.com/office/drawing/2014/main" id="{5EB2FC54-BDCC-433E-9F5F-4479FEC4C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9077" y="2471644"/>
            <a:ext cx="599148" cy="599148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F42323A-F1D2-482E-AE8B-36FC42FC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4821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래픽 15" descr="분기 다이어그램 단색으로 채워진">
            <a:extLst>
              <a:ext uri="{FF2B5EF4-FFF2-40B4-BE49-F238E27FC236}">
                <a16:creationId xmlns:a16="http://schemas.microsoft.com/office/drawing/2014/main" id="{4F06236B-DDE6-47A9-8020-9F1D55DB8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18086" y="2471644"/>
            <a:ext cx="599148" cy="599148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CD56C48C-948A-41FB-A293-F6907B59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36810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래픽 17" descr="연결됨 단색으로 채워진">
            <a:extLst>
              <a:ext uri="{FF2B5EF4-FFF2-40B4-BE49-F238E27FC236}">
                <a16:creationId xmlns:a16="http://schemas.microsoft.com/office/drawing/2014/main" id="{9228EBB1-292A-4381-80B0-8545A1B57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110075" y="2471644"/>
            <a:ext cx="599148" cy="59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45">
            <a:extLst>
              <a:ext uri="{FF2B5EF4-FFF2-40B4-BE49-F238E27FC236}">
                <a16:creationId xmlns:a16="http://schemas.microsoft.com/office/drawing/2014/main" id="{33E47C41-D39A-4245-A7A3-ED0AB850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99" y="1380501"/>
            <a:ext cx="5097428" cy="991689"/>
          </a:xfrm>
        </p:spPr>
        <p:txBody>
          <a:bodyPr rtlCol="0"/>
          <a:lstStyle/>
          <a:p>
            <a:pPr rtl="0"/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3686A163-9DC0-4062-B9F2-7356DCF3AE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0432" y="2853183"/>
            <a:ext cx="2642534" cy="2893191"/>
          </a:xfrm>
        </p:spPr>
        <p:txBody>
          <a:bodyPr rtlCol="0"/>
          <a:lstStyle/>
          <a:p>
            <a:pPr rtl="0"/>
            <a:r>
              <a:rPr lang="en-US" altLang="ko-KR" dirty="0"/>
              <a:t>Numerical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로 변환해서 학습하려고 하기 때문에 </a:t>
            </a:r>
            <a:r>
              <a:rPr lang="en-US" altLang="ko-KR" dirty="0"/>
              <a:t>disease, symptom, intensity, age, gender, </a:t>
            </a:r>
            <a:r>
              <a:rPr lang="en-US" altLang="ko-KR" dirty="0" err="1"/>
              <a:t>bmi</a:t>
            </a:r>
            <a:r>
              <a:rPr lang="en-US" altLang="ko-KR" dirty="0"/>
              <a:t>, season</a:t>
            </a:r>
            <a:r>
              <a:rPr lang="ko-KR" altLang="en-US" dirty="0"/>
              <a:t>에 각각 </a:t>
            </a:r>
            <a:r>
              <a:rPr lang="ko-KR" altLang="en-US" dirty="0" err="1"/>
              <a:t>정수값</a:t>
            </a:r>
            <a:r>
              <a:rPr lang="ko-KR" altLang="en-US" dirty="0"/>
              <a:t> 라벨링을 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A25CFF5-858C-4164-9FC5-90CD21240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/>
          <a:p>
            <a:pPr rtl="0"/>
            <a:r>
              <a:rPr lang="en-US" altLang="ko-KR" dirty="0"/>
              <a:t>12</a:t>
            </a:r>
            <a:r>
              <a:rPr lang="ko-KR" altLang="en-US" dirty="0" err="1"/>
              <a:t>번팀</a:t>
            </a:r>
            <a:r>
              <a:rPr lang="ko-KR" altLang="en-US" dirty="0"/>
              <a:t> 질병예측 머신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C97396-5C5E-4112-B44F-BAEFC9E0A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/>
          <a:p>
            <a:pPr rtl="0"/>
            <a:fld id="{8D1FC6F8-0BCD-47E9-9C64-690771D9C143}" type="slidenum">
              <a:rPr lang="en-US" altLang="ko-KR" smtClean="0"/>
              <a:pPr rtl="0"/>
              <a:t>8</a:t>
            </a:fld>
            <a:endParaRPr lang="ko-KR" altLang="en-US"/>
          </a:p>
        </p:txBody>
      </p: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645F8A3-F409-4E82-902F-3686B4C01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99209" y="2716103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3">
            <a:extLst>
              <a:ext uri="{FF2B5EF4-FFF2-40B4-BE49-F238E27FC236}">
                <a16:creationId xmlns:a16="http://schemas.microsoft.com/office/drawing/2014/main" id="{8890DA74-C5B8-332E-1A5F-255305DD721B}"/>
              </a:ext>
            </a:extLst>
          </p:cNvPr>
          <p:cNvSpPr txBox="1">
            <a:spLocks/>
          </p:cNvSpPr>
          <p:nvPr/>
        </p:nvSpPr>
        <p:spPr>
          <a:xfrm>
            <a:off x="6510431" y="2253170"/>
            <a:ext cx="1737968" cy="429811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kern="1200" cap="none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/>
              <a:t>LableEncoder</a:t>
            </a:r>
            <a:endParaRPr lang="ko-KR" altLang="en-US" sz="1800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E70EBFD-86FA-286D-C59D-77D5EF3D9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260" y="1191379"/>
            <a:ext cx="4533904" cy="455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13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45">
            <a:extLst>
              <a:ext uri="{FF2B5EF4-FFF2-40B4-BE49-F238E27FC236}">
                <a16:creationId xmlns:a16="http://schemas.microsoft.com/office/drawing/2014/main" id="{33E47C41-D39A-4245-A7A3-ED0AB850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99" y="1380501"/>
            <a:ext cx="5097428" cy="991689"/>
          </a:xfrm>
        </p:spPr>
        <p:txBody>
          <a:bodyPr rtlCol="0"/>
          <a:lstStyle/>
          <a:p>
            <a:pPr rtl="0"/>
            <a:r>
              <a:rPr lang="en-US" altLang="ko-KR" dirty="0"/>
              <a:t>NORMALIZATION</a:t>
            </a:r>
            <a:endParaRPr lang="ko-KR" altLang="en-US" dirty="0"/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3686A163-9DC0-4062-B9F2-7356DCF3AE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0432" y="2853183"/>
            <a:ext cx="2642534" cy="2893191"/>
          </a:xfrm>
        </p:spPr>
        <p:txBody>
          <a:bodyPr rtlCol="0"/>
          <a:lstStyle/>
          <a:p>
            <a:pPr rtl="0"/>
            <a:r>
              <a:rPr lang="ko-KR" altLang="en-US" dirty="0"/>
              <a:t>데이터 값을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1</a:t>
            </a:r>
            <a:r>
              <a:rPr lang="ko-KR" altLang="en-US" dirty="0"/>
              <a:t>사이의 값으로 </a:t>
            </a:r>
            <a:r>
              <a:rPr lang="en-US" altLang="ko-KR" dirty="0"/>
              <a:t>fitting </a:t>
            </a:r>
            <a:r>
              <a:rPr lang="ko-KR" altLang="en-US" dirty="0"/>
              <a:t>해주는 </a:t>
            </a:r>
            <a:r>
              <a:rPr lang="ko-KR" altLang="en-US" dirty="0" err="1"/>
              <a:t>노말라이제이션도</a:t>
            </a:r>
            <a:r>
              <a:rPr lang="ko-KR" altLang="en-US" dirty="0"/>
              <a:t> 중요합니다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A25CFF5-858C-4164-9FC5-90CD21240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/>
          <a:p>
            <a:pPr rtl="0"/>
            <a:r>
              <a:rPr lang="en-US" altLang="ko-KR" dirty="0"/>
              <a:t>12</a:t>
            </a:r>
            <a:r>
              <a:rPr lang="ko-KR" altLang="en-US" dirty="0" err="1"/>
              <a:t>번팀</a:t>
            </a:r>
            <a:r>
              <a:rPr lang="ko-KR" altLang="en-US" dirty="0"/>
              <a:t> 질병예측 머신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C97396-5C5E-4112-B44F-BAEFC9E0A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/>
          <a:p>
            <a:pPr rtl="0"/>
            <a:fld id="{8D1FC6F8-0BCD-47E9-9C64-690771D9C143}" type="slidenum">
              <a:rPr lang="en-US" altLang="ko-KR" smtClean="0"/>
              <a:pPr rtl="0"/>
              <a:t>9</a:t>
            </a:fld>
            <a:endParaRPr lang="ko-KR" altLang="en-US"/>
          </a:p>
        </p:txBody>
      </p: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645F8A3-F409-4E82-902F-3686B4C01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99209" y="2716103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F22753D-5BAE-AE62-5FB1-36BF4543B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402" y="2714444"/>
            <a:ext cx="4628375" cy="14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96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061963_TF56488565_Win32" id="{FC9B23C8-4726-4865-B4FD-C4152A2A0848}" vid="{C19A0B9D-6D2E-4A1D-BEF5-B7EA93EB4C6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미래적인 피치 데크</Template>
  <TotalTime>290</TotalTime>
  <Words>525</Words>
  <Application>Microsoft Office PowerPoint</Application>
  <PresentationFormat>와이드스크린</PresentationFormat>
  <Paragraphs>121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Daytona Pro Light</vt:lpstr>
      <vt:lpstr>맑은 고딕</vt:lpstr>
      <vt:lpstr>Arial</vt:lpstr>
      <vt:lpstr>Courier New</vt:lpstr>
      <vt:lpstr>Office 테마</vt:lpstr>
      <vt:lpstr>질병예측 머신</vt:lpstr>
      <vt:lpstr>문제 제시</vt:lpstr>
      <vt:lpstr>예상되는 문제</vt:lpstr>
      <vt:lpstr>진행 순서</vt:lpstr>
      <vt:lpstr>데이터 소개</vt:lpstr>
      <vt:lpstr>코드 설명</vt:lpstr>
      <vt:lpstr>핵심 코드</vt:lpstr>
      <vt:lpstr>전처리</vt:lpstr>
      <vt:lpstr>NORMALIZATION</vt:lpstr>
      <vt:lpstr>MLP</vt:lpstr>
      <vt:lpstr>PowerPoint 프레젠테이션</vt:lpstr>
      <vt:lpstr>학습</vt:lpstr>
      <vt:lpstr>결과</vt:lpstr>
      <vt:lpstr>개선해야 할 문제점</vt:lpstr>
      <vt:lpstr>팀 소개</vt:lpstr>
      <vt:lpstr>감사합니다.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질병예측 머신</dc:title>
  <dc:creator>jh j</dc:creator>
  <cp:lastModifiedBy>jh j</cp:lastModifiedBy>
  <cp:revision>5</cp:revision>
  <dcterms:created xsi:type="dcterms:W3CDTF">2022-11-30T10:21:08Z</dcterms:created>
  <dcterms:modified xsi:type="dcterms:W3CDTF">2022-12-01T05:42:15Z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